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8" r:id="rId9"/>
    <p:sldId id="271" r:id="rId10"/>
    <p:sldId id="279" r:id="rId11"/>
    <p:sldId id="265" r:id="rId12"/>
    <p:sldId id="269" r:id="rId13"/>
    <p:sldId id="270" r:id="rId14"/>
    <p:sldId id="274" r:id="rId15"/>
    <p:sldId id="273" r:id="rId16"/>
    <p:sldId id="277" r:id="rId17"/>
    <p:sldId id="272" r:id="rId18"/>
    <p:sldId id="281"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FFFF"/>
    <a:srgbClr val="606263"/>
    <a:srgbClr val="5F5F5F"/>
    <a:srgbClr val="6A6C6E"/>
    <a:srgbClr val="81AB94"/>
    <a:srgbClr val="091D2D"/>
    <a:srgbClr val="DD6B64"/>
    <a:srgbClr val="313D2A"/>
    <a:srgbClr val="D8E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Objective</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Graph Generation</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a:solidFill>
                <a:schemeClr val="bg1"/>
              </a:solidFill>
            </a:rPr>
            <a:t>Analysis &amp; Discussion</a:t>
          </a:r>
          <a:endParaRPr lang="en-US" dirty="0">
            <a:solidFill>
              <a:schemeClr val="bg1"/>
            </a:solidFill>
          </a:endParaRP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3"/>
      <dgm:spPr/>
    </dgm:pt>
    <dgm:pt modelId="{91BD7070-7697-46D5-91DB-F8D1B17E1946}" type="pres">
      <dgm:prSet presAssocID="{DF1EFC6B-284A-45F2-8E9A-93A805AC22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3">
        <dgm:presLayoutVars>
          <dgm:chMax val="1"/>
          <dgm:chPref val="1"/>
        </dgm:presLayoutVars>
      </dgm:prSet>
      <dgm:spPr/>
    </dgm:pt>
    <dgm:pt modelId="{F6B0E0E5-ED0B-4E84-A5FE-C55942C6B2F0}" type="pres">
      <dgm:prSet presAssocID="{EAD8A8E3-1788-4FFC-9FA6-9026588FFA38}"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1" presStyleCnt="3"/>
      <dgm:spPr/>
    </dgm:pt>
    <dgm:pt modelId="{A4BE4A12-55B6-403C-A1C6-F2C282A78AE6}" type="pres">
      <dgm:prSet presAssocID="{3671EDFC-655C-44D2-91A5-CEA31A11938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1" presStyleCnt="3">
        <dgm:presLayoutVars>
          <dgm:chMax val="1"/>
          <dgm:chPref val="1"/>
        </dgm:presLayoutVars>
      </dgm:prSet>
      <dgm:spPr/>
    </dgm:pt>
    <dgm:pt modelId="{6D551B90-A847-4222-A630-F179B2EB1D2D}" type="pres">
      <dgm:prSet presAssocID="{0090E26B-62B3-44E5-BE53-AD74EDF55BED}"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2" presStyleCnt="3"/>
      <dgm:spPr/>
    </dgm:pt>
    <dgm:pt modelId="{4D197F9A-2B7D-411A-A661-7B691710A0C0}" type="pres">
      <dgm:prSet presAssocID="{AA6F997A-2C9A-4DB2-96FA-EDEB57BB3F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2" presStyleCnt="3">
        <dgm:presLayoutVars>
          <dgm:chMax val="1"/>
          <dgm:chPref val="1"/>
        </dgm:presLayoutVars>
      </dgm:prSet>
      <dgm:spPr/>
    </dgm:pt>
  </dgm:ptLst>
  <dgm:cxnL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1" destOrd="0" parTransId="{E5F9A716-5DD3-4070-BC0C-507E644E9897}" sibTransId="{0090E26B-62B3-44E5-BE53-AD74EDF55BED}"/>
    <dgm:cxn modelId="{4D62A7AC-AA46-4CA6-89F0-B865CA9CAD28}" srcId="{CE534368-5ACA-44A3-90CD-F6E73D6CFE6B}" destId="{AA6F997A-2C9A-4DB2-96FA-EDEB57BB3F9B}" srcOrd="2" destOrd="0" parTransId="{9B9D0153-CA92-48EA-8CD2-E3D2C2ABFC43}" sibTransId="{F75E2D26-9E77-42FE-A4E1-A73A00E1642F}"/>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C76F7001-0BB8-4272-8184-BF3A862ABAF4}" type="presParOf" srcId="{749B39CF-AEE8-4D72-95C0-8D42E9AEDC9B}" destId="{F3517401-1002-4B89-BB73-6FD5422EC222}" srcOrd="2"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3" destOrd="0" presId="urn:microsoft.com/office/officeart/2018/5/layout/IconCircleLabelList"/>
    <dgm:cxn modelId="{3ABF4C28-9301-4EAF-82CB-3FFB2EC617B3}" type="presParOf" srcId="{749B39CF-AEE8-4D72-95C0-8D42E9AEDC9B}" destId="{83921273-9DF6-43D7-B193-ED29472186ED}" srcOrd="4"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F8C8B-F4A4-4B35-996D-E21D7A6A14B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50AE32-364A-4283-BC82-62B72186D7D1}">
      <dgm:prSet/>
      <dgm:spPr/>
      <dgm:t>
        <a:bodyPr/>
        <a:lstStyle/>
        <a:p>
          <a:pPr>
            <a:lnSpc>
              <a:spcPct val="100000"/>
            </a:lnSpc>
            <a:defRPr cap="all"/>
          </a:pPr>
          <a:r>
            <a:rPr lang="en-US" dirty="0">
              <a:solidFill>
                <a:schemeClr val="bg1"/>
              </a:solidFill>
            </a:rPr>
            <a:t>Obtain .txt file from Amtrak website</a:t>
          </a:r>
        </a:p>
      </dgm:t>
    </dgm:pt>
    <dgm:pt modelId="{79AC477B-18AE-49C5-AAA9-469D2A35D95C}" type="parTrans" cxnId="{0FD3890C-DFFC-4A74-B5E8-44700C5DF105}">
      <dgm:prSet/>
      <dgm:spPr/>
      <dgm:t>
        <a:bodyPr/>
        <a:lstStyle/>
        <a:p>
          <a:endParaRPr lang="en-US"/>
        </a:p>
      </dgm:t>
    </dgm:pt>
    <dgm:pt modelId="{B99BFE4E-BCD0-4C51-A8DD-F6AC88E90196}" type="sibTrans" cxnId="{0FD3890C-DFFC-4A74-B5E8-44700C5DF105}">
      <dgm:prSet/>
      <dgm:spPr/>
      <dgm:t>
        <a:bodyPr/>
        <a:lstStyle/>
        <a:p>
          <a:endParaRPr lang="en-US"/>
        </a:p>
      </dgm:t>
    </dgm:pt>
    <dgm:pt modelId="{A16B90D9-8D09-4E58-B8A7-187A9C7777E2}">
      <dgm:prSet/>
      <dgm:spPr/>
      <dgm:t>
        <a:bodyPr/>
        <a:lstStyle/>
        <a:p>
          <a:pPr>
            <a:lnSpc>
              <a:spcPct val="100000"/>
            </a:lnSpc>
            <a:defRPr cap="all"/>
          </a:pPr>
          <a:r>
            <a:rPr lang="en-US" dirty="0">
              <a:solidFill>
                <a:schemeClr val="bg1"/>
              </a:solidFill>
            </a:rPr>
            <a:t>Parse data to write GML file</a:t>
          </a:r>
        </a:p>
      </dgm:t>
    </dgm:pt>
    <dgm:pt modelId="{64D2E929-B383-48D5-8A18-95F79F204D9F}" type="parTrans" cxnId="{6E90EB5C-5E89-4204-8387-F383CAC53233}">
      <dgm:prSet/>
      <dgm:spPr/>
      <dgm:t>
        <a:bodyPr/>
        <a:lstStyle/>
        <a:p>
          <a:endParaRPr lang="en-US"/>
        </a:p>
      </dgm:t>
    </dgm:pt>
    <dgm:pt modelId="{21BC418F-BA7C-417B-8BEA-A89AF2FD5ED2}" type="sibTrans" cxnId="{6E90EB5C-5E89-4204-8387-F383CAC53233}">
      <dgm:prSet/>
      <dgm:spPr/>
      <dgm:t>
        <a:bodyPr/>
        <a:lstStyle/>
        <a:p>
          <a:endParaRPr lang="en-US"/>
        </a:p>
      </dgm:t>
    </dgm:pt>
    <dgm:pt modelId="{CD77F207-EFF2-4CD3-9FB4-C8963EB9E31C}" type="pres">
      <dgm:prSet presAssocID="{B65F8C8B-F4A4-4B35-996D-E21D7A6A14BF}" presName="root" presStyleCnt="0">
        <dgm:presLayoutVars>
          <dgm:dir/>
          <dgm:resizeHandles val="exact"/>
        </dgm:presLayoutVars>
      </dgm:prSet>
      <dgm:spPr/>
    </dgm:pt>
    <dgm:pt modelId="{CA0D04BC-648B-4112-9782-A50D6A4DA018}" type="pres">
      <dgm:prSet presAssocID="{A950AE32-364A-4283-BC82-62B72186D7D1}" presName="compNode" presStyleCnt="0"/>
      <dgm:spPr/>
    </dgm:pt>
    <dgm:pt modelId="{21EC6400-51DB-4F59-BCEF-2BC2C9C89D46}" type="pres">
      <dgm:prSet presAssocID="{A950AE32-364A-4283-BC82-62B72186D7D1}" presName="iconBgRect" presStyleLbl="bgShp" presStyleIdx="0" presStyleCnt="2"/>
      <dgm:spPr>
        <a:solidFill>
          <a:srgbClr val="D8E2DC"/>
        </a:solidFill>
      </dgm:spPr>
    </dgm:pt>
    <dgm:pt modelId="{50F5C859-5A60-4D02-B6A7-ED00F47884FC}" type="pres">
      <dgm:prSet presAssocID="{A950AE32-364A-4283-BC82-62B72186D7D1}"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4B74386D-A589-4DA1-8129-EEC841C2DBCB}" type="pres">
      <dgm:prSet presAssocID="{A950AE32-364A-4283-BC82-62B72186D7D1}" presName="spaceRect" presStyleCnt="0"/>
      <dgm:spPr/>
    </dgm:pt>
    <dgm:pt modelId="{DE46F3B1-DEDB-43DF-B739-10A287B47E71}" type="pres">
      <dgm:prSet presAssocID="{A950AE32-364A-4283-BC82-62B72186D7D1}" presName="textRect" presStyleLbl="revTx" presStyleIdx="0" presStyleCnt="2">
        <dgm:presLayoutVars>
          <dgm:chMax val="1"/>
          <dgm:chPref val="1"/>
        </dgm:presLayoutVars>
      </dgm:prSet>
      <dgm:spPr/>
    </dgm:pt>
    <dgm:pt modelId="{7B907B73-E5E9-4959-B701-8271EC0AB99F}" type="pres">
      <dgm:prSet presAssocID="{B99BFE4E-BCD0-4C51-A8DD-F6AC88E90196}" presName="sibTrans" presStyleCnt="0"/>
      <dgm:spPr/>
    </dgm:pt>
    <dgm:pt modelId="{B4CFCFAD-8E15-4F20-B557-FEA6FEB1E4C5}" type="pres">
      <dgm:prSet presAssocID="{A16B90D9-8D09-4E58-B8A7-187A9C7777E2}" presName="compNode" presStyleCnt="0"/>
      <dgm:spPr/>
    </dgm:pt>
    <dgm:pt modelId="{9F92D3BE-059E-4906-9A7D-3F3F0EB5EE7D}" type="pres">
      <dgm:prSet presAssocID="{A16B90D9-8D09-4E58-B8A7-187A9C7777E2}" presName="iconBgRect" presStyleLbl="bgShp" presStyleIdx="1" presStyleCnt="2"/>
      <dgm:spPr/>
    </dgm:pt>
    <dgm:pt modelId="{3D5F13A1-3425-4462-BD6A-96CE43B8D08B}" type="pres">
      <dgm:prSet presAssocID="{A16B90D9-8D09-4E58-B8A7-187A9C7777E2}" presName="iconRect" presStyleLbl="node1" presStyleIdx="1" presStyleCnt="2" custLinFactNeighborX="2082" custLinFactNeighborY="5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F13A5C7D-8100-47CA-A0BE-EEF4013951C0}" type="pres">
      <dgm:prSet presAssocID="{A16B90D9-8D09-4E58-B8A7-187A9C7777E2}" presName="spaceRect" presStyleCnt="0"/>
      <dgm:spPr/>
    </dgm:pt>
    <dgm:pt modelId="{4ADB7CC3-BA72-44B7-845C-55599A76EFC2}" type="pres">
      <dgm:prSet presAssocID="{A16B90D9-8D09-4E58-B8A7-187A9C7777E2}" presName="textRect" presStyleLbl="revTx" presStyleIdx="1" presStyleCnt="2">
        <dgm:presLayoutVars>
          <dgm:chMax val="1"/>
          <dgm:chPref val="1"/>
        </dgm:presLayoutVars>
      </dgm:prSet>
      <dgm:spPr/>
    </dgm:pt>
  </dgm:ptLst>
  <dgm:cxnLst>
    <dgm:cxn modelId="{0FD3890C-DFFC-4A74-B5E8-44700C5DF105}" srcId="{B65F8C8B-F4A4-4B35-996D-E21D7A6A14BF}" destId="{A950AE32-364A-4283-BC82-62B72186D7D1}" srcOrd="0" destOrd="0" parTransId="{79AC477B-18AE-49C5-AAA9-469D2A35D95C}" sibTransId="{B99BFE4E-BCD0-4C51-A8DD-F6AC88E90196}"/>
    <dgm:cxn modelId="{6E90EB5C-5E89-4204-8387-F383CAC53233}" srcId="{B65F8C8B-F4A4-4B35-996D-E21D7A6A14BF}" destId="{A16B90D9-8D09-4E58-B8A7-187A9C7777E2}" srcOrd="1" destOrd="0" parTransId="{64D2E929-B383-48D5-8A18-95F79F204D9F}" sibTransId="{21BC418F-BA7C-417B-8BEA-A89AF2FD5ED2}"/>
    <dgm:cxn modelId="{19BE8E61-AA10-463A-8FE3-EE285BD70EFC}" type="presOf" srcId="{A950AE32-364A-4283-BC82-62B72186D7D1}" destId="{DE46F3B1-DEDB-43DF-B739-10A287B47E71}" srcOrd="0" destOrd="0" presId="urn:microsoft.com/office/officeart/2018/5/layout/IconCircleLabelList"/>
    <dgm:cxn modelId="{0B95409C-5A4C-4C0B-9167-C854B30C451A}" type="presOf" srcId="{B65F8C8B-F4A4-4B35-996D-E21D7A6A14BF}" destId="{CD77F207-EFF2-4CD3-9FB4-C8963EB9E31C}" srcOrd="0" destOrd="0" presId="urn:microsoft.com/office/officeart/2018/5/layout/IconCircleLabelList"/>
    <dgm:cxn modelId="{2C379EB2-9EF3-4DBF-B617-D4C92F80868D}" type="presOf" srcId="{A16B90D9-8D09-4E58-B8A7-187A9C7777E2}" destId="{4ADB7CC3-BA72-44B7-845C-55599A76EFC2}" srcOrd="0" destOrd="0" presId="urn:microsoft.com/office/officeart/2018/5/layout/IconCircleLabelList"/>
    <dgm:cxn modelId="{088DD725-1716-438C-94C9-F59B67583F2C}" type="presParOf" srcId="{CD77F207-EFF2-4CD3-9FB4-C8963EB9E31C}" destId="{CA0D04BC-648B-4112-9782-A50D6A4DA018}" srcOrd="0" destOrd="0" presId="urn:microsoft.com/office/officeart/2018/5/layout/IconCircleLabelList"/>
    <dgm:cxn modelId="{F2E29AAE-4E96-40CC-AE8A-45BF8A7BDCE7}" type="presParOf" srcId="{CA0D04BC-648B-4112-9782-A50D6A4DA018}" destId="{21EC6400-51DB-4F59-BCEF-2BC2C9C89D46}" srcOrd="0" destOrd="0" presId="urn:microsoft.com/office/officeart/2018/5/layout/IconCircleLabelList"/>
    <dgm:cxn modelId="{7C593ADE-62B1-41D6-AACD-9DDFE7250FAE}" type="presParOf" srcId="{CA0D04BC-648B-4112-9782-A50D6A4DA018}" destId="{50F5C859-5A60-4D02-B6A7-ED00F47884FC}" srcOrd="1" destOrd="0" presId="urn:microsoft.com/office/officeart/2018/5/layout/IconCircleLabelList"/>
    <dgm:cxn modelId="{2BF9136F-307A-44E6-97EF-EB092FC140A6}" type="presParOf" srcId="{CA0D04BC-648B-4112-9782-A50D6A4DA018}" destId="{4B74386D-A589-4DA1-8129-EEC841C2DBCB}" srcOrd="2" destOrd="0" presId="urn:microsoft.com/office/officeart/2018/5/layout/IconCircleLabelList"/>
    <dgm:cxn modelId="{157B4B45-0BA0-4773-B3C8-C31E64E2BD26}" type="presParOf" srcId="{CA0D04BC-648B-4112-9782-A50D6A4DA018}" destId="{DE46F3B1-DEDB-43DF-B739-10A287B47E71}" srcOrd="3" destOrd="0" presId="urn:microsoft.com/office/officeart/2018/5/layout/IconCircleLabelList"/>
    <dgm:cxn modelId="{490A9397-ADE2-4C23-9EC2-29EBE4A03B98}" type="presParOf" srcId="{CD77F207-EFF2-4CD3-9FB4-C8963EB9E31C}" destId="{7B907B73-E5E9-4959-B701-8271EC0AB99F}" srcOrd="1" destOrd="0" presId="urn:microsoft.com/office/officeart/2018/5/layout/IconCircleLabelList"/>
    <dgm:cxn modelId="{5E353111-FDA9-4C17-87B2-5C07A2D81927}" type="presParOf" srcId="{CD77F207-EFF2-4CD3-9FB4-C8963EB9E31C}" destId="{B4CFCFAD-8E15-4F20-B557-FEA6FEB1E4C5}" srcOrd="2" destOrd="0" presId="urn:microsoft.com/office/officeart/2018/5/layout/IconCircleLabelList"/>
    <dgm:cxn modelId="{666D4086-ACCA-4DF7-A673-3B6ADD022EDD}" type="presParOf" srcId="{B4CFCFAD-8E15-4F20-B557-FEA6FEB1E4C5}" destId="{9F92D3BE-059E-4906-9A7D-3F3F0EB5EE7D}" srcOrd="0" destOrd="0" presId="urn:microsoft.com/office/officeart/2018/5/layout/IconCircleLabelList"/>
    <dgm:cxn modelId="{5565F3C1-4A23-4689-AFE4-1EA2154D7EE4}" type="presParOf" srcId="{B4CFCFAD-8E15-4F20-B557-FEA6FEB1E4C5}" destId="{3D5F13A1-3425-4462-BD6A-96CE43B8D08B}" srcOrd="1" destOrd="0" presId="urn:microsoft.com/office/officeart/2018/5/layout/IconCircleLabelList"/>
    <dgm:cxn modelId="{F16B4C09-AE4B-4DA6-999F-129ACF0F6C0F}" type="presParOf" srcId="{B4CFCFAD-8E15-4F20-B557-FEA6FEB1E4C5}" destId="{F13A5C7D-8100-47CA-A0BE-EEF4013951C0}" srcOrd="2" destOrd="0" presId="urn:microsoft.com/office/officeart/2018/5/layout/IconCircleLabelList"/>
    <dgm:cxn modelId="{6BF7ED04-689C-49FD-996D-9642D8378E80}" type="presParOf" srcId="{B4CFCFAD-8E15-4F20-B557-FEA6FEB1E4C5}" destId="{4ADB7CC3-BA72-44B7-845C-55599A76EFC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5F8C8B-F4A4-4B35-996D-E21D7A6A14B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50AE32-364A-4283-BC82-62B72186D7D1}">
      <dgm:prSet/>
      <dgm:spPr/>
      <dgm:t>
        <a:bodyPr/>
        <a:lstStyle/>
        <a:p>
          <a:pPr>
            <a:lnSpc>
              <a:spcPct val="100000"/>
            </a:lnSpc>
            <a:defRPr cap="all"/>
          </a:pPr>
          <a:r>
            <a:rPr lang="en-US" dirty="0">
              <a:solidFill>
                <a:schemeClr val="bg1"/>
              </a:solidFill>
            </a:rPr>
            <a:t>Obtain .txt file of census data</a:t>
          </a:r>
        </a:p>
      </dgm:t>
    </dgm:pt>
    <dgm:pt modelId="{79AC477B-18AE-49C5-AAA9-469D2A35D95C}" type="parTrans" cxnId="{0FD3890C-DFFC-4A74-B5E8-44700C5DF105}">
      <dgm:prSet/>
      <dgm:spPr/>
      <dgm:t>
        <a:bodyPr/>
        <a:lstStyle/>
        <a:p>
          <a:endParaRPr lang="en-US"/>
        </a:p>
      </dgm:t>
    </dgm:pt>
    <dgm:pt modelId="{B99BFE4E-BCD0-4C51-A8DD-F6AC88E90196}" type="sibTrans" cxnId="{0FD3890C-DFFC-4A74-B5E8-44700C5DF105}">
      <dgm:prSet/>
      <dgm:spPr/>
      <dgm:t>
        <a:bodyPr/>
        <a:lstStyle/>
        <a:p>
          <a:endParaRPr lang="en-US"/>
        </a:p>
      </dgm:t>
    </dgm:pt>
    <dgm:pt modelId="{A16B90D9-8D09-4E58-B8A7-187A9C7777E2}">
      <dgm:prSet/>
      <dgm:spPr/>
      <dgm:t>
        <a:bodyPr/>
        <a:lstStyle/>
        <a:p>
          <a:pPr>
            <a:lnSpc>
              <a:spcPct val="100000"/>
            </a:lnSpc>
            <a:defRPr cap="all"/>
          </a:pPr>
          <a:r>
            <a:rPr lang="en-US" dirty="0">
              <a:solidFill>
                <a:schemeClr val="bg1"/>
              </a:solidFill>
            </a:rPr>
            <a:t>Parse data to obtain nodes</a:t>
          </a:r>
        </a:p>
      </dgm:t>
    </dgm:pt>
    <dgm:pt modelId="{64D2E929-B383-48D5-8A18-95F79F204D9F}" type="parTrans" cxnId="{6E90EB5C-5E89-4204-8387-F383CAC53233}">
      <dgm:prSet/>
      <dgm:spPr/>
      <dgm:t>
        <a:bodyPr/>
        <a:lstStyle/>
        <a:p>
          <a:endParaRPr lang="en-US"/>
        </a:p>
      </dgm:t>
    </dgm:pt>
    <dgm:pt modelId="{21BC418F-BA7C-417B-8BEA-A89AF2FD5ED2}" type="sibTrans" cxnId="{6E90EB5C-5E89-4204-8387-F383CAC53233}">
      <dgm:prSet/>
      <dgm:spPr/>
      <dgm:t>
        <a:bodyPr/>
        <a:lstStyle/>
        <a:p>
          <a:endParaRPr lang="en-US"/>
        </a:p>
      </dgm:t>
    </dgm:pt>
    <dgm:pt modelId="{18908B19-6EDF-4F2C-92D0-BB0EC15180E8}">
      <dgm:prSet/>
      <dgm:spPr/>
      <dgm:t>
        <a:bodyPr/>
        <a:lstStyle/>
        <a:p>
          <a:pPr>
            <a:lnSpc>
              <a:spcPct val="100000"/>
            </a:lnSpc>
            <a:defRPr cap="all"/>
          </a:pPr>
          <a:r>
            <a:rPr lang="en-US" dirty="0">
              <a:solidFill>
                <a:schemeClr val="bg1"/>
              </a:solidFill>
            </a:rPr>
            <a:t>Map Amtrak network to city network</a:t>
          </a:r>
        </a:p>
      </dgm:t>
    </dgm:pt>
    <dgm:pt modelId="{386E5E70-8EB1-476C-A7D4-DB7A33ECCC68}" type="parTrans" cxnId="{208A3DDD-75DE-4AB1-AAA4-BA0CF3AE735D}">
      <dgm:prSet/>
      <dgm:spPr/>
      <dgm:t>
        <a:bodyPr/>
        <a:lstStyle/>
        <a:p>
          <a:endParaRPr lang="en-US"/>
        </a:p>
      </dgm:t>
    </dgm:pt>
    <dgm:pt modelId="{CF40D546-6C23-46BD-B466-7A0BA864EA4F}" type="sibTrans" cxnId="{208A3DDD-75DE-4AB1-AAA4-BA0CF3AE735D}">
      <dgm:prSet/>
      <dgm:spPr/>
      <dgm:t>
        <a:bodyPr/>
        <a:lstStyle/>
        <a:p>
          <a:endParaRPr lang="en-US"/>
        </a:p>
      </dgm:t>
    </dgm:pt>
    <dgm:pt modelId="{CD77F207-EFF2-4CD3-9FB4-C8963EB9E31C}" type="pres">
      <dgm:prSet presAssocID="{B65F8C8B-F4A4-4B35-996D-E21D7A6A14BF}" presName="root" presStyleCnt="0">
        <dgm:presLayoutVars>
          <dgm:dir/>
          <dgm:resizeHandles val="exact"/>
        </dgm:presLayoutVars>
      </dgm:prSet>
      <dgm:spPr/>
    </dgm:pt>
    <dgm:pt modelId="{CA0D04BC-648B-4112-9782-A50D6A4DA018}" type="pres">
      <dgm:prSet presAssocID="{A950AE32-364A-4283-BC82-62B72186D7D1}" presName="compNode" presStyleCnt="0"/>
      <dgm:spPr/>
    </dgm:pt>
    <dgm:pt modelId="{21EC6400-51DB-4F59-BCEF-2BC2C9C89D46}" type="pres">
      <dgm:prSet presAssocID="{A950AE32-364A-4283-BC82-62B72186D7D1}" presName="iconBgRect" presStyleLbl="bgShp" presStyleIdx="0" presStyleCnt="3"/>
      <dgm:spPr>
        <a:solidFill>
          <a:srgbClr val="D8E2DC"/>
        </a:solidFill>
      </dgm:spPr>
    </dgm:pt>
    <dgm:pt modelId="{50F5C859-5A60-4D02-B6A7-ED00F47884FC}" type="pres">
      <dgm:prSet presAssocID="{A950AE32-364A-4283-BC82-62B72186D7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4B74386D-A589-4DA1-8129-EEC841C2DBCB}" type="pres">
      <dgm:prSet presAssocID="{A950AE32-364A-4283-BC82-62B72186D7D1}" presName="spaceRect" presStyleCnt="0"/>
      <dgm:spPr/>
    </dgm:pt>
    <dgm:pt modelId="{DE46F3B1-DEDB-43DF-B739-10A287B47E71}" type="pres">
      <dgm:prSet presAssocID="{A950AE32-364A-4283-BC82-62B72186D7D1}" presName="textRect" presStyleLbl="revTx" presStyleIdx="0" presStyleCnt="3">
        <dgm:presLayoutVars>
          <dgm:chMax val="1"/>
          <dgm:chPref val="1"/>
        </dgm:presLayoutVars>
      </dgm:prSet>
      <dgm:spPr/>
    </dgm:pt>
    <dgm:pt modelId="{7B907B73-E5E9-4959-B701-8271EC0AB99F}" type="pres">
      <dgm:prSet presAssocID="{B99BFE4E-BCD0-4C51-A8DD-F6AC88E90196}" presName="sibTrans" presStyleCnt="0"/>
      <dgm:spPr/>
    </dgm:pt>
    <dgm:pt modelId="{B4CFCFAD-8E15-4F20-B557-FEA6FEB1E4C5}" type="pres">
      <dgm:prSet presAssocID="{A16B90D9-8D09-4E58-B8A7-187A9C7777E2}" presName="compNode" presStyleCnt="0"/>
      <dgm:spPr/>
    </dgm:pt>
    <dgm:pt modelId="{9F92D3BE-059E-4906-9A7D-3F3F0EB5EE7D}" type="pres">
      <dgm:prSet presAssocID="{A16B90D9-8D09-4E58-B8A7-187A9C7777E2}" presName="iconBgRect" presStyleLbl="bgShp" presStyleIdx="1" presStyleCnt="3"/>
      <dgm:spPr/>
    </dgm:pt>
    <dgm:pt modelId="{3D5F13A1-3425-4462-BD6A-96CE43B8D08B}" type="pres">
      <dgm:prSet presAssocID="{A16B90D9-8D09-4E58-B8A7-187A9C7777E2}" presName="iconRect" presStyleLbl="node1" presStyleIdx="1" presStyleCnt="3" custLinFactNeighborX="2082" custLinFactNeighborY="54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F13A5C7D-8100-47CA-A0BE-EEF4013951C0}" type="pres">
      <dgm:prSet presAssocID="{A16B90D9-8D09-4E58-B8A7-187A9C7777E2}" presName="spaceRect" presStyleCnt="0"/>
      <dgm:spPr/>
    </dgm:pt>
    <dgm:pt modelId="{4ADB7CC3-BA72-44B7-845C-55599A76EFC2}" type="pres">
      <dgm:prSet presAssocID="{A16B90D9-8D09-4E58-B8A7-187A9C7777E2}" presName="textRect" presStyleLbl="revTx" presStyleIdx="1" presStyleCnt="3">
        <dgm:presLayoutVars>
          <dgm:chMax val="1"/>
          <dgm:chPref val="1"/>
        </dgm:presLayoutVars>
      </dgm:prSet>
      <dgm:spPr/>
    </dgm:pt>
    <dgm:pt modelId="{A72E28FC-791C-469B-84E3-C558F861BF13}" type="pres">
      <dgm:prSet presAssocID="{21BC418F-BA7C-417B-8BEA-A89AF2FD5ED2}" presName="sibTrans" presStyleCnt="0"/>
      <dgm:spPr/>
    </dgm:pt>
    <dgm:pt modelId="{5B4D1B05-B717-483B-AAF3-EF4028936087}" type="pres">
      <dgm:prSet presAssocID="{18908B19-6EDF-4F2C-92D0-BB0EC15180E8}" presName="compNode" presStyleCnt="0"/>
      <dgm:spPr/>
    </dgm:pt>
    <dgm:pt modelId="{CB3096DA-A08A-4B43-A191-5BA8AABCCC72}" type="pres">
      <dgm:prSet presAssocID="{18908B19-6EDF-4F2C-92D0-BB0EC15180E8}" presName="iconBgRect" presStyleLbl="bgShp" presStyleIdx="2" presStyleCnt="3"/>
      <dgm:spPr/>
    </dgm:pt>
    <dgm:pt modelId="{8A0AE6AB-F32B-458B-8037-D672EC0F2ED6}" type="pres">
      <dgm:prSet presAssocID="{18908B19-6EDF-4F2C-92D0-BB0EC15180E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796E3A77-BB8C-4728-AAD6-E1D5867C5EF1}" type="pres">
      <dgm:prSet presAssocID="{18908B19-6EDF-4F2C-92D0-BB0EC15180E8}" presName="spaceRect" presStyleCnt="0"/>
      <dgm:spPr/>
    </dgm:pt>
    <dgm:pt modelId="{5421EFF4-8D34-466B-A2C7-08BDC6B9656C}" type="pres">
      <dgm:prSet presAssocID="{18908B19-6EDF-4F2C-92D0-BB0EC15180E8}" presName="textRect" presStyleLbl="revTx" presStyleIdx="2" presStyleCnt="3">
        <dgm:presLayoutVars>
          <dgm:chMax val="1"/>
          <dgm:chPref val="1"/>
        </dgm:presLayoutVars>
      </dgm:prSet>
      <dgm:spPr/>
    </dgm:pt>
  </dgm:ptLst>
  <dgm:cxnLst>
    <dgm:cxn modelId="{0FD3890C-DFFC-4A74-B5E8-44700C5DF105}" srcId="{B65F8C8B-F4A4-4B35-996D-E21D7A6A14BF}" destId="{A950AE32-364A-4283-BC82-62B72186D7D1}" srcOrd="0" destOrd="0" parTransId="{79AC477B-18AE-49C5-AAA9-469D2A35D95C}" sibTransId="{B99BFE4E-BCD0-4C51-A8DD-F6AC88E90196}"/>
    <dgm:cxn modelId="{6E90EB5C-5E89-4204-8387-F383CAC53233}" srcId="{B65F8C8B-F4A4-4B35-996D-E21D7A6A14BF}" destId="{A16B90D9-8D09-4E58-B8A7-187A9C7777E2}" srcOrd="1" destOrd="0" parTransId="{64D2E929-B383-48D5-8A18-95F79F204D9F}" sibTransId="{21BC418F-BA7C-417B-8BEA-A89AF2FD5ED2}"/>
    <dgm:cxn modelId="{19BE8E61-AA10-463A-8FE3-EE285BD70EFC}" type="presOf" srcId="{A950AE32-364A-4283-BC82-62B72186D7D1}" destId="{DE46F3B1-DEDB-43DF-B739-10A287B47E71}" srcOrd="0" destOrd="0" presId="urn:microsoft.com/office/officeart/2018/5/layout/IconCircleLabelList"/>
    <dgm:cxn modelId="{0B95409C-5A4C-4C0B-9167-C854B30C451A}" type="presOf" srcId="{B65F8C8B-F4A4-4B35-996D-E21D7A6A14BF}" destId="{CD77F207-EFF2-4CD3-9FB4-C8963EB9E31C}" srcOrd="0" destOrd="0" presId="urn:microsoft.com/office/officeart/2018/5/layout/IconCircleLabelList"/>
    <dgm:cxn modelId="{2C379EB2-9EF3-4DBF-B617-D4C92F80868D}" type="presOf" srcId="{A16B90D9-8D09-4E58-B8A7-187A9C7777E2}" destId="{4ADB7CC3-BA72-44B7-845C-55599A76EFC2}" srcOrd="0" destOrd="0" presId="urn:microsoft.com/office/officeart/2018/5/layout/IconCircleLabelList"/>
    <dgm:cxn modelId="{208A3DDD-75DE-4AB1-AAA4-BA0CF3AE735D}" srcId="{B65F8C8B-F4A4-4B35-996D-E21D7A6A14BF}" destId="{18908B19-6EDF-4F2C-92D0-BB0EC15180E8}" srcOrd="2" destOrd="0" parTransId="{386E5E70-8EB1-476C-A7D4-DB7A33ECCC68}" sibTransId="{CF40D546-6C23-46BD-B466-7A0BA864EA4F}"/>
    <dgm:cxn modelId="{5BBC77F6-6DDD-4058-9972-0580E0D09520}" type="presOf" srcId="{18908B19-6EDF-4F2C-92D0-BB0EC15180E8}" destId="{5421EFF4-8D34-466B-A2C7-08BDC6B9656C}" srcOrd="0" destOrd="0" presId="urn:microsoft.com/office/officeart/2018/5/layout/IconCircleLabelList"/>
    <dgm:cxn modelId="{088DD725-1716-438C-94C9-F59B67583F2C}" type="presParOf" srcId="{CD77F207-EFF2-4CD3-9FB4-C8963EB9E31C}" destId="{CA0D04BC-648B-4112-9782-A50D6A4DA018}" srcOrd="0" destOrd="0" presId="urn:microsoft.com/office/officeart/2018/5/layout/IconCircleLabelList"/>
    <dgm:cxn modelId="{F2E29AAE-4E96-40CC-AE8A-45BF8A7BDCE7}" type="presParOf" srcId="{CA0D04BC-648B-4112-9782-A50D6A4DA018}" destId="{21EC6400-51DB-4F59-BCEF-2BC2C9C89D46}" srcOrd="0" destOrd="0" presId="urn:microsoft.com/office/officeart/2018/5/layout/IconCircleLabelList"/>
    <dgm:cxn modelId="{7C593ADE-62B1-41D6-AACD-9DDFE7250FAE}" type="presParOf" srcId="{CA0D04BC-648B-4112-9782-A50D6A4DA018}" destId="{50F5C859-5A60-4D02-B6A7-ED00F47884FC}" srcOrd="1" destOrd="0" presId="urn:microsoft.com/office/officeart/2018/5/layout/IconCircleLabelList"/>
    <dgm:cxn modelId="{2BF9136F-307A-44E6-97EF-EB092FC140A6}" type="presParOf" srcId="{CA0D04BC-648B-4112-9782-A50D6A4DA018}" destId="{4B74386D-A589-4DA1-8129-EEC841C2DBCB}" srcOrd="2" destOrd="0" presId="urn:microsoft.com/office/officeart/2018/5/layout/IconCircleLabelList"/>
    <dgm:cxn modelId="{157B4B45-0BA0-4773-B3C8-C31E64E2BD26}" type="presParOf" srcId="{CA0D04BC-648B-4112-9782-A50D6A4DA018}" destId="{DE46F3B1-DEDB-43DF-B739-10A287B47E71}" srcOrd="3" destOrd="0" presId="urn:microsoft.com/office/officeart/2018/5/layout/IconCircleLabelList"/>
    <dgm:cxn modelId="{490A9397-ADE2-4C23-9EC2-29EBE4A03B98}" type="presParOf" srcId="{CD77F207-EFF2-4CD3-9FB4-C8963EB9E31C}" destId="{7B907B73-E5E9-4959-B701-8271EC0AB99F}" srcOrd="1" destOrd="0" presId="urn:microsoft.com/office/officeart/2018/5/layout/IconCircleLabelList"/>
    <dgm:cxn modelId="{5E353111-FDA9-4C17-87B2-5C07A2D81927}" type="presParOf" srcId="{CD77F207-EFF2-4CD3-9FB4-C8963EB9E31C}" destId="{B4CFCFAD-8E15-4F20-B557-FEA6FEB1E4C5}" srcOrd="2" destOrd="0" presId="urn:microsoft.com/office/officeart/2018/5/layout/IconCircleLabelList"/>
    <dgm:cxn modelId="{666D4086-ACCA-4DF7-A673-3B6ADD022EDD}" type="presParOf" srcId="{B4CFCFAD-8E15-4F20-B557-FEA6FEB1E4C5}" destId="{9F92D3BE-059E-4906-9A7D-3F3F0EB5EE7D}" srcOrd="0" destOrd="0" presId="urn:microsoft.com/office/officeart/2018/5/layout/IconCircleLabelList"/>
    <dgm:cxn modelId="{5565F3C1-4A23-4689-AFE4-1EA2154D7EE4}" type="presParOf" srcId="{B4CFCFAD-8E15-4F20-B557-FEA6FEB1E4C5}" destId="{3D5F13A1-3425-4462-BD6A-96CE43B8D08B}" srcOrd="1" destOrd="0" presId="urn:microsoft.com/office/officeart/2018/5/layout/IconCircleLabelList"/>
    <dgm:cxn modelId="{F16B4C09-AE4B-4DA6-999F-129ACF0F6C0F}" type="presParOf" srcId="{B4CFCFAD-8E15-4F20-B557-FEA6FEB1E4C5}" destId="{F13A5C7D-8100-47CA-A0BE-EEF4013951C0}" srcOrd="2" destOrd="0" presId="urn:microsoft.com/office/officeart/2018/5/layout/IconCircleLabelList"/>
    <dgm:cxn modelId="{6BF7ED04-689C-49FD-996D-9642D8378E80}" type="presParOf" srcId="{B4CFCFAD-8E15-4F20-B557-FEA6FEB1E4C5}" destId="{4ADB7CC3-BA72-44B7-845C-55599A76EFC2}" srcOrd="3" destOrd="0" presId="urn:microsoft.com/office/officeart/2018/5/layout/IconCircleLabelList"/>
    <dgm:cxn modelId="{EC587DEE-6C0D-4E88-A45C-60F81036A508}" type="presParOf" srcId="{CD77F207-EFF2-4CD3-9FB4-C8963EB9E31C}" destId="{A72E28FC-791C-469B-84E3-C558F861BF13}" srcOrd="3" destOrd="0" presId="urn:microsoft.com/office/officeart/2018/5/layout/IconCircleLabelList"/>
    <dgm:cxn modelId="{DF07C2AB-2110-4460-AD0F-6FCEB26019AA}" type="presParOf" srcId="{CD77F207-EFF2-4CD3-9FB4-C8963EB9E31C}" destId="{5B4D1B05-B717-483B-AAF3-EF4028936087}" srcOrd="4" destOrd="0" presId="urn:microsoft.com/office/officeart/2018/5/layout/IconCircleLabelList"/>
    <dgm:cxn modelId="{D700AF41-1FC2-4003-8FA4-73F1A841FC15}" type="presParOf" srcId="{5B4D1B05-B717-483B-AAF3-EF4028936087}" destId="{CB3096DA-A08A-4B43-A191-5BA8AABCCC72}" srcOrd="0" destOrd="0" presId="urn:microsoft.com/office/officeart/2018/5/layout/IconCircleLabelList"/>
    <dgm:cxn modelId="{F737C33F-E46E-455B-B4B4-0BB804BE52D2}" type="presParOf" srcId="{5B4D1B05-B717-483B-AAF3-EF4028936087}" destId="{8A0AE6AB-F32B-458B-8037-D672EC0F2ED6}" srcOrd="1" destOrd="0" presId="urn:microsoft.com/office/officeart/2018/5/layout/IconCircleLabelList"/>
    <dgm:cxn modelId="{8382883F-F93F-4695-A142-1139C93C873E}" type="presParOf" srcId="{5B4D1B05-B717-483B-AAF3-EF4028936087}" destId="{796E3A77-BB8C-4728-AAD6-E1D5867C5EF1}" srcOrd="2" destOrd="0" presId="urn:microsoft.com/office/officeart/2018/5/layout/IconCircleLabelList"/>
    <dgm:cxn modelId="{7E463821-15A7-41D5-B360-E460DCCEB11C}" type="presParOf" srcId="{5B4D1B05-B717-483B-AAF3-EF4028936087}" destId="{5421EFF4-8D34-466B-A2C7-08BDC6B965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Components &amp; Diameter</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Assortativity</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dirty="0">
              <a:solidFill>
                <a:schemeClr val="bg1"/>
              </a:solidFill>
            </a:rPr>
            <a:t>Centrality</a:t>
          </a: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EEAE18EF-42D2-48B7-9D6C-7D906D19B03F}">
      <dgm:prSet/>
      <dgm:spPr/>
      <dgm:t>
        <a:bodyPr/>
        <a:lstStyle/>
        <a:p>
          <a:pPr>
            <a:lnSpc>
              <a:spcPct val="100000"/>
            </a:lnSpc>
            <a:defRPr cap="all"/>
          </a:pPr>
          <a:r>
            <a:rPr lang="en-US" dirty="0">
              <a:solidFill>
                <a:schemeClr val="bg1"/>
              </a:solidFill>
            </a:rPr>
            <a:t>Degree Distribution</a:t>
          </a:r>
        </a:p>
      </dgm:t>
    </dgm:pt>
    <dgm:pt modelId="{502DE28E-0FE1-4D8F-B6B3-747F668B89BB}" type="parTrans" cxnId="{26744696-B0DE-4BD5-989C-0045AF81A90B}">
      <dgm:prSet/>
      <dgm:spPr/>
      <dgm:t>
        <a:bodyPr/>
        <a:lstStyle/>
        <a:p>
          <a:endParaRPr lang="en-US"/>
        </a:p>
      </dgm:t>
    </dgm:pt>
    <dgm:pt modelId="{8D84BD43-4687-4EAF-A807-3036A11B593C}" type="sibTrans" cxnId="{26744696-B0DE-4BD5-989C-0045AF81A90B}">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4"/>
      <dgm:spPr/>
    </dgm:pt>
    <dgm:pt modelId="{91BD7070-7697-46D5-91DB-F8D1B17E1946}" type="pres">
      <dgm:prSet presAssocID="{DF1EFC6B-284A-45F2-8E9A-93A805AC22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ute (Two Pins With A Path) with solid fill"/>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4">
        <dgm:presLayoutVars>
          <dgm:chMax val="1"/>
          <dgm:chPref val="1"/>
        </dgm:presLayoutVars>
      </dgm:prSet>
      <dgm:spPr/>
    </dgm:pt>
    <dgm:pt modelId="{F6B0E0E5-ED0B-4E84-A5FE-C55942C6B2F0}" type="pres">
      <dgm:prSet presAssocID="{EAD8A8E3-1788-4FFC-9FA6-9026588FFA38}" presName="sibTrans" presStyleCnt="0"/>
      <dgm:spPr/>
    </dgm:pt>
    <dgm:pt modelId="{8FFD46D8-E88D-4B4B-AAAB-0EA814A6BB77}" type="pres">
      <dgm:prSet presAssocID="{EEAE18EF-42D2-48B7-9D6C-7D906D19B03F}" presName="compNode" presStyleCnt="0"/>
      <dgm:spPr/>
    </dgm:pt>
    <dgm:pt modelId="{641E2A01-9B99-4B74-B1D8-34E3F96D6E19}" type="pres">
      <dgm:prSet presAssocID="{EEAE18EF-42D2-48B7-9D6C-7D906D19B03F}" presName="iconBgRect" presStyleLbl="bgShp" presStyleIdx="1" presStyleCnt="4"/>
      <dgm:spPr/>
    </dgm:pt>
    <dgm:pt modelId="{2E14B87D-D70C-4752-8167-5139BF388A93}" type="pres">
      <dgm:prSet presAssocID="{EEAE18EF-42D2-48B7-9D6C-7D906D19B03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with solid fill"/>
        </a:ext>
      </dgm:extLst>
    </dgm:pt>
    <dgm:pt modelId="{B139E5A7-B4A3-48D8-BE73-33D84F03C4EE}" type="pres">
      <dgm:prSet presAssocID="{EEAE18EF-42D2-48B7-9D6C-7D906D19B03F}" presName="spaceRect" presStyleCnt="0"/>
      <dgm:spPr/>
    </dgm:pt>
    <dgm:pt modelId="{3B2DE07D-F244-46C5-B156-90BC9F054359}" type="pres">
      <dgm:prSet presAssocID="{EEAE18EF-42D2-48B7-9D6C-7D906D19B03F}" presName="textRect" presStyleLbl="revTx" presStyleIdx="1" presStyleCnt="4">
        <dgm:presLayoutVars>
          <dgm:chMax val="1"/>
          <dgm:chPref val="1"/>
        </dgm:presLayoutVars>
      </dgm:prSet>
      <dgm:spPr/>
    </dgm:pt>
    <dgm:pt modelId="{CCE09DDF-5A19-4FB8-B64C-9639941515ED}" type="pres">
      <dgm:prSet presAssocID="{8D84BD43-4687-4EAF-A807-3036A11B593C}"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2" presStyleCnt="4"/>
      <dgm:spPr/>
    </dgm:pt>
    <dgm:pt modelId="{A4BE4A12-55B6-403C-A1C6-F2C282A78AE6}" type="pres">
      <dgm:prSet presAssocID="{3671EDFC-655C-44D2-91A5-CEA31A11938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2" presStyleCnt="4">
        <dgm:presLayoutVars>
          <dgm:chMax val="1"/>
          <dgm:chPref val="1"/>
        </dgm:presLayoutVars>
      </dgm:prSet>
      <dgm:spPr/>
    </dgm:pt>
    <dgm:pt modelId="{6D551B90-A847-4222-A630-F179B2EB1D2D}" type="pres">
      <dgm:prSet presAssocID="{0090E26B-62B3-44E5-BE53-AD74EDF55BED}"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3" presStyleCnt="4"/>
      <dgm:spPr/>
    </dgm:pt>
    <dgm:pt modelId="{4D197F9A-2B7D-411A-A661-7B691710A0C0}" type="pres">
      <dgm:prSet presAssocID="{AA6F997A-2C9A-4DB2-96FA-EDEB57BB3F9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3" presStyleCnt="4">
        <dgm:presLayoutVars>
          <dgm:chMax val="1"/>
          <dgm:chPref val="1"/>
        </dgm:presLayoutVars>
      </dgm:prSet>
      <dgm:spPr/>
    </dgm:pt>
  </dgm:ptLst>
  <dgm:cxnLst>
    <dgm:cxn modelId="{B05EFA0B-4250-41D0-9A84-FFD161D5378A}" type="presOf" srcId="{EEAE18EF-42D2-48B7-9D6C-7D906D19B03F}" destId="{3B2DE07D-F244-46C5-B156-90BC9F054359}" srcOrd="0" destOrd="0" presId="urn:microsoft.com/office/officeart/2018/5/layout/IconCircleLabelLi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26744696-B0DE-4BD5-989C-0045AF81A90B}" srcId="{CE534368-5ACA-44A3-90CD-F6E73D6CFE6B}" destId="{EEAE18EF-42D2-48B7-9D6C-7D906D19B03F}" srcOrd="1" destOrd="0" parTransId="{502DE28E-0FE1-4D8F-B6B3-747F668B89BB}" sibTransId="{8D84BD43-4687-4EAF-A807-3036A11B593C}"/>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2" destOrd="0" parTransId="{E5F9A716-5DD3-4070-BC0C-507E644E9897}" sibTransId="{0090E26B-62B3-44E5-BE53-AD74EDF55BED}"/>
    <dgm:cxn modelId="{4D62A7AC-AA46-4CA6-89F0-B865CA9CAD28}" srcId="{CE534368-5ACA-44A3-90CD-F6E73D6CFE6B}" destId="{AA6F997A-2C9A-4DB2-96FA-EDEB57BB3F9B}" srcOrd="3" destOrd="0" parTransId="{9B9D0153-CA92-48EA-8CD2-E3D2C2ABFC43}" sibTransId="{F75E2D26-9E77-42FE-A4E1-A73A00E1642F}"/>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D150A7FA-5724-4AE9-915A-B6C0EF36C578}" type="presParOf" srcId="{749B39CF-AEE8-4D72-95C0-8D42E9AEDC9B}" destId="{8FFD46D8-E88D-4B4B-AAAB-0EA814A6BB77}" srcOrd="2" destOrd="0" presId="urn:microsoft.com/office/officeart/2018/5/layout/IconCircleLabelList"/>
    <dgm:cxn modelId="{71E34912-D40D-4AA0-8705-6E65D9DEEE49}" type="presParOf" srcId="{8FFD46D8-E88D-4B4B-AAAB-0EA814A6BB77}" destId="{641E2A01-9B99-4B74-B1D8-34E3F96D6E19}" srcOrd="0" destOrd="0" presId="urn:microsoft.com/office/officeart/2018/5/layout/IconCircleLabelList"/>
    <dgm:cxn modelId="{46C44971-A470-4A76-A7B5-7471D0BADE37}" type="presParOf" srcId="{8FFD46D8-E88D-4B4B-AAAB-0EA814A6BB77}" destId="{2E14B87D-D70C-4752-8167-5139BF388A93}" srcOrd="1" destOrd="0" presId="urn:microsoft.com/office/officeart/2018/5/layout/IconCircleLabelList"/>
    <dgm:cxn modelId="{D935AFF7-65AE-4CB8-A6BF-DB6C27B11F2A}" type="presParOf" srcId="{8FFD46D8-E88D-4B4B-AAAB-0EA814A6BB77}" destId="{B139E5A7-B4A3-48D8-BE73-33D84F03C4EE}" srcOrd="2" destOrd="0" presId="urn:microsoft.com/office/officeart/2018/5/layout/IconCircleLabelList"/>
    <dgm:cxn modelId="{329E05EE-4FCD-4BD7-B759-C5572A6DC463}" type="presParOf" srcId="{8FFD46D8-E88D-4B4B-AAAB-0EA814A6BB77}" destId="{3B2DE07D-F244-46C5-B156-90BC9F054359}" srcOrd="3" destOrd="0" presId="urn:microsoft.com/office/officeart/2018/5/layout/IconCircleLabelList"/>
    <dgm:cxn modelId="{F2EAEE42-67ED-4E3A-9E59-3E11D7A5D4D9}" type="presParOf" srcId="{749B39CF-AEE8-4D72-95C0-8D42E9AEDC9B}" destId="{CCE09DDF-5A19-4FB8-B64C-9639941515ED}" srcOrd="3" destOrd="0" presId="urn:microsoft.com/office/officeart/2018/5/layout/IconCircleLabelList"/>
    <dgm:cxn modelId="{C76F7001-0BB8-4272-8184-BF3A862ABAF4}" type="presParOf" srcId="{749B39CF-AEE8-4D72-95C0-8D42E9AEDC9B}" destId="{F3517401-1002-4B89-BB73-6FD5422EC222}" srcOrd="4"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5" destOrd="0" presId="urn:microsoft.com/office/officeart/2018/5/layout/IconCircleLabelList"/>
    <dgm:cxn modelId="{3ABF4C28-9301-4EAF-82CB-3FFB2EC617B3}" type="presParOf" srcId="{749B39CF-AEE8-4D72-95C0-8D42E9AEDC9B}" destId="{83921273-9DF6-43D7-B193-ED29472186ED}" srcOrd="6"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534368-5ACA-44A3-90CD-F6E73D6CFE6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1EFC6B-284A-45F2-8E9A-93A805AC2256}">
      <dgm:prSet/>
      <dgm:spPr/>
      <dgm:t>
        <a:bodyPr/>
        <a:lstStyle/>
        <a:p>
          <a:pPr>
            <a:lnSpc>
              <a:spcPct val="100000"/>
            </a:lnSpc>
            <a:defRPr cap="all"/>
          </a:pPr>
          <a:r>
            <a:rPr lang="en-US" dirty="0">
              <a:solidFill>
                <a:schemeClr val="bg1"/>
              </a:solidFill>
            </a:rPr>
            <a:t>State</a:t>
          </a:r>
        </a:p>
      </dgm:t>
    </dgm:pt>
    <dgm:pt modelId="{6836E16B-DAD4-4585-B625-B106464346AC}" type="parTrans" cxnId="{E546BBEE-9460-434D-9448-CFC3BD63F78D}">
      <dgm:prSet/>
      <dgm:spPr/>
      <dgm:t>
        <a:bodyPr/>
        <a:lstStyle/>
        <a:p>
          <a:endParaRPr lang="en-US"/>
        </a:p>
      </dgm:t>
    </dgm:pt>
    <dgm:pt modelId="{EAD8A8E3-1788-4FFC-9FA6-9026588FFA38}" type="sibTrans" cxnId="{E546BBEE-9460-434D-9448-CFC3BD63F78D}">
      <dgm:prSet/>
      <dgm:spPr/>
      <dgm:t>
        <a:bodyPr/>
        <a:lstStyle/>
        <a:p>
          <a:endParaRPr lang="en-US"/>
        </a:p>
      </dgm:t>
    </dgm:pt>
    <dgm:pt modelId="{3671EDFC-655C-44D2-91A5-CEA31A119381}">
      <dgm:prSet/>
      <dgm:spPr/>
      <dgm:t>
        <a:bodyPr/>
        <a:lstStyle/>
        <a:p>
          <a:pPr>
            <a:lnSpc>
              <a:spcPct val="100000"/>
            </a:lnSpc>
            <a:defRPr cap="all"/>
          </a:pPr>
          <a:r>
            <a:rPr lang="en-US" dirty="0">
              <a:solidFill>
                <a:schemeClr val="bg1"/>
              </a:solidFill>
            </a:rPr>
            <a:t>Population</a:t>
          </a:r>
        </a:p>
      </dgm:t>
    </dgm:pt>
    <dgm:pt modelId="{E5F9A716-5DD3-4070-BC0C-507E644E9897}" type="parTrans" cxnId="{CF730DA0-5AC6-4D8B-88EA-55E696E13951}">
      <dgm:prSet/>
      <dgm:spPr/>
      <dgm:t>
        <a:bodyPr/>
        <a:lstStyle/>
        <a:p>
          <a:endParaRPr lang="en-US"/>
        </a:p>
      </dgm:t>
    </dgm:pt>
    <dgm:pt modelId="{0090E26B-62B3-44E5-BE53-AD74EDF55BED}" type="sibTrans" cxnId="{CF730DA0-5AC6-4D8B-88EA-55E696E13951}">
      <dgm:prSet/>
      <dgm:spPr/>
      <dgm:t>
        <a:bodyPr/>
        <a:lstStyle/>
        <a:p>
          <a:endParaRPr lang="en-US"/>
        </a:p>
      </dgm:t>
    </dgm:pt>
    <dgm:pt modelId="{AA6F997A-2C9A-4DB2-96FA-EDEB57BB3F9B}">
      <dgm:prSet/>
      <dgm:spPr/>
      <dgm:t>
        <a:bodyPr/>
        <a:lstStyle/>
        <a:p>
          <a:pPr>
            <a:lnSpc>
              <a:spcPct val="100000"/>
            </a:lnSpc>
            <a:defRPr cap="all"/>
          </a:pPr>
          <a:r>
            <a:rPr lang="en-US" dirty="0">
              <a:solidFill>
                <a:schemeClr val="bg1"/>
              </a:solidFill>
            </a:rPr>
            <a:t>Geographical Area</a:t>
          </a:r>
        </a:p>
      </dgm:t>
    </dgm:pt>
    <dgm:pt modelId="{9B9D0153-CA92-48EA-8CD2-E3D2C2ABFC43}" type="parTrans" cxnId="{4D62A7AC-AA46-4CA6-89F0-B865CA9CAD28}">
      <dgm:prSet/>
      <dgm:spPr/>
      <dgm:t>
        <a:bodyPr/>
        <a:lstStyle/>
        <a:p>
          <a:endParaRPr lang="en-US"/>
        </a:p>
      </dgm:t>
    </dgm:pt>
    <dgm:pt modelId="{F75E2D26-9E77-42FE-A4E1-A73A00E1642F}" type="sibTrans" cxnId="{4D62A7AC-AA46-4CA6-89F0-B865CA9CAD28}">
      <dgm:prSet/>
      <dgm:spPr/>
      <dgm:t>
        <a:bodyPr/>
        <a:lstStyle/>
        <a:p>
          <a:endParaRPr lang="en-US"/>
        </a:p>
      </dgm:t>
    </dgm:pt>
    <dgm:pt modelId="{78285467-FEE3-48F0-8060-780E337284A6}">
      <dgm:prSet/>
      <dgm:spPr/>
      <dgm:t>
        <a:bodyPr/>
        <a:lstStyle/>
        <a:p>
          <a:pPr>
            <a:lnSpc>
              <a:spcPct val="100000"/>
            </a:lnSpc>
            <a:defRPr cap="all"/>
          </a:pPr>
          <a:r>
            <a:rPr lang="en-US" dirty="0">
              <a:solidFill>
                <a:schemeClr val="bg1"/>
              </a:solidFill>
            </a:rPr>
            <a:t>Change in Population</a:t>
          </a:r>
        </a:p>
      </dgm:t>
    </dgm:pt>
    <dgm:pt modelId="{72070DFB-95B4-46CD-B6CC-F954ABD466A4}" type="parTrans" cxnId="{7272FBCF-C6D6-45AE-85DE-EA3C51732DA7}">
      <dgm:prSet/>
      <dgm:spPr/>
      <dgm:t>
        <a:bodyPr/>
        <a:lstStyle/>
        <a:p>
          <a:endParaRPr lang="en-US"/>
        </a:p>
      </dgm:t>
    </dgm:pt>
    <dgm:pt modelId="{8FE3DF83-7852-4AE6-B880-586179E5DE67}" type="sibTrans" cxnId="{7272FBCF-C6D6-45AE-85DE-EA3C51732DA7}">
      <dgm:prSet/>
      <dgm:spPr/>
      <dgm:t>
        <a:bodyPr/>
        <a:lstStyle/>
        <a:p>
          <a:endParaRPr lang="en-US"/>
        </a:p>
      </dgm:t>
    </dgm:pt>
    <dgm:pt modelId="{749B39CF-AEE8-4D72-95C0-8D42E9AEDC9B}" type="pres">
      <dgm:prSet presAssocID="{CE534368-5ACA-44A3-90CD-F6E73D6CFE6B}" presName="root" presStyleCnt="0">
        <dgm:presLayoutVars>
          <dgm:dir/>
          <dgm:resizeHandles val="exact"/>
        </dgm:presLayoutVars>
      </dgm:prSet>
      <dgm:spPr/>
    </dgm:pt>
    <dgm:pt modelId="{D09AD31C-8ADD-4580-9BAD-354FC31644AA}" type="pres">
      <dgm:prSet presAssocID="{DF1EFC6B-284A-45F2-8E9A-93A805AC2256}" presName="compNode" presStyleCnt="0"/>
      <dgm:spPr/>
    </dgm:pt>
    <dgm:pt modelId="{E7B717C3-F7EA-4D23-A0BD-33F963547208}" type="pres">
      <dgm:prSet presAssocID="{DF1EFC6B-284A-45F2-8E9A-93A805AC2256}" presName="iconBgRect" presStyleLbl="bgShp" presStyleIdx="0" presStyleCnt="4"/>
      <dgm:spPr/>
    </dgm:pt>
    <dgm:pt modelId="{91BD7070-7697-46D5-91DB-F8D1B17E1946}" type="pres">
      <dgm:prSet presAssocID="{DF1EFC6B-284A-45F2-8E9A-93A805AC22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mericas with solid fill"/>
        </a:ext>
      </dgm:extLst>
    </dgm:pt>
    <dgm:pt modelId="{F413D23E-12C6-40A2-952A-E83010581267}" type="pres">
      <dgm:prSet presAssocID="{DF1EFC6B-284A-45F2-8E9A-93A805AC2256}" presName="spaceRect" presStyleCnt="0"/>
      <dgm:spPr/>
    </dgm:pt>
    <dgm:pt modelId="{635CD67B-169D-4B48-9572-77F50ECAC526}" type="pres">
      <dgm:prSet presAssocID="{DF1EFC6B-284A-45F2-8E9A-93A805AC2256}" presName="textRect" presStyleLbl="revTx" presStyleIdx="0" presStyleCnt="4">
        <dgm:presLayoutVars>
          <dgm:chMax val="1"/>
          <dgm:chPref val="1"/>
        </dgm:presLayoutVars>
      </dgm:prSet>
      <dgm:spPr/>
    </dgm:pt>
    <dgm:pt modelId="{F6B0E0E5-ED0B-4E84-A5FE-C55942C6B2F0}" type="pres">
      <dgm:prSet presAssocID="{EAD8A8E3-1788-4FFC-9FA6-9026588FFA38}" presName="sibTrans" presStyleCnt="0"/>
      <dgm:spPr/>
    </dgm:pt>
    <dgm:pt modelId="{F3517401-1002-4B89-BB73-6FD5422EC222}" type="pres">
      <dgm:prSet presAssocID="{3671EDFC-655C-44D2-91A5-CEA31A119381}" presName="compNode" presStyleCnt="0"/>
      <dgm:spPr/>
    </dgm:pt>
    <dgm:pt modelId="{9CCF558C-A26F-4DFE-A7DC-1D808412C6C9}" type="pres">
      <dgm:prSet presAssocID="{3671EDFC-655C-44D2-91A5-CEA31A119381}" presName="iconBgRect" presStyleLbl="bgShp" presStyleIdx="1" presStyleCnt="4"/>
      <dgm:spPr/>
    </dgm:pt>
    <dgm:pt modelId="{A4BE4A12-55B6-403C-A1C6-F2C282A78AE6}" type="pres">
      <dgm:prSet presAssocID="{3671EDFC-655C-44D2-91A5-CEA31A1193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15249889-4920-4AD4-9325-B8CCA0B7C79A}" type="pres">
      <dgm:prSet presAssocID="{3671EDFC-655C-44D2-91A5-CEA31A119381}" presName="spaceRect" presStyleCnt="0"/>
      <dgm:spPr/>
    </dgm:pt>
    <dgm:pt modelId="{B55A214E-A850-45FF-9A64-99DD881EF55C}" type="pres">
      <dgm:prSet presAssocID="{3671EDFC-655C-44D2-91A5-CEA31A119381}" presName="textRect" presStyleLbl="revTx" presStyleIdx="1" presStyleCnt="4">
        <dgm:presLayoutVars>
          <dgm:chMax val="1"/>
          <dgm:chPref val="1"/>
        </dgm:presLayoutVars>
      </dgm:prSet>
      <dgm:spPr/>
    </dgm:pt>
    <dgm:pt modelId="{6D551B90-A847-4222-A630-F179B2EB1D2D}" type="pres">
      <dgm:prSet presAssocID="{0090E26B-62B3-44E5-BE53-AD74EDF55BED}" presName="sibTrans" presStyleCnt="0"/>
      <dgm:spPr/>
    </dgm:pt>
    <dgm:pt modelId="{770C2FDA-F960-4656-855A-FFFD12BCD4C1}" type="pres">
      <dgm:prSet presAssocID="{78285467-FEE3-48F0-8060-780E337284A6}" presName="compNode" presStyleCnt="0"/>
      <dgm:spPr/>
    </dgm:pt>
    <dgm:pt modelId="{8A2B2947-5E84-4689-BB2C-328489249B0C}" type="pres">
      <dgm:prSet presAssocID="{78285467-FEE3-48F0-8060-780E337284A6}" presName="iconBgRect" presStyleLbl="bgShp" presStyleIdx="2" presStyleCnt="4"/>
      <dgm:spPr/>
    </dgm:pt>
    <dgm:pt modelId="{9065B1F0-912E-411E-AAFB-C2C782F2E531}" type="pres">
      <dgm:prSet presAssocID="{78285467-FEE3-48F0-8060-780E337284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eriodic Graph with solid fill"/>
        </a:ext>
      </dgm:extLst>
    </dgm:pt>
    <dgm:pt modelId="{813C9DC9-543D-4C9C-B07C-0D7BA054C681}" type="pres">
      <dgm:prSet presAssocID="{78285467-FEE3-48F0-8060-780E337284A6}" presName="spaceRect" presStyleCnt="0"/>
      <dgm:spPr/>
    </dgm:pt>
    <dgm:pt modelId="{42183C80-2973-4545-B474-C8FEC0164B64}" type="pres">
      <dgm:prSet presAssocID="{78285467-FEE3-48F0-8060-780E337284A6}" presName="textRect" presStyleLbl="revTx" presStyleIdx="2" presStyleCnt="4">
        <dgm:presLayoutVars>
          <dgm:chMax val="1"/>
          <dgm:chPref val="1"/>
        </dgm:presLayoutVars>
      </dgm:prSet>
      <dgm:spPr/>
    </dgm:pt>
    <dgm:pt modelId="{090C18E7-32B0-4B22-9D13-777C0D105631}" type="pres">
      <dgm:prSet presAssocID="{8FE3DF83-7852-4AE6-B880-586179E5DE67}" presName="sibTrans" presStyleCnt="0"/>
      <dgm:spPr/>
    </dgm:pt>
    <dgm:pt modelId="{83921273-9DF6-43D7-B193-ED29472186ED}" type="pres">
      <dgm:prSet presAssocID="{AA6F997A-2C9A-4DB2-96FA-EDEB57BB3F9B}" presName="compNode" presStyleCnt="0"/>
      <dgm:spPr/>
    </dgm:pt>
    <dgm:pt modelId="{B391280E-D06E-4F2A-8C7A-63FF8499E95D}" type="pres">
      <dgm:prSet presAssocID="{AA6F997A-2C9A-4DB2-96FA-EDEB57BB3F9B}" presName="iconBgRect" presStyleLbl="bgShp" presStyleIdx="3" presStyleCnt="4"/>
      <dgm:spPr/>
    </dgm:pt>
    <dgm:pt modelId="{4D197F9A-2B7D-411A-A661-7B691710A0C0}" type="pres">
      <dgm:prSet presAssocID="{AA6F997A-2C9A-4DB2-96FA-EDEB57BB3F9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opography Map outline"/>
        </a:ext>
      </dgm:extLst>
    </dgm:pt>
    <dgm:pt modelId="{8B878FBC-376F-4711-8DE7-4FF1FEB9D737}" type="pres">
      <dgm:prSet presAssocID="{AA6F997A-2C9A-4DB2-96FA-EDEB57BB3F9B}" presName="spaceRect" presStyleCnt="0"/>
      <dgm:spPr/>
    </dgm:pt>
    <dgm:pt modelId="{E9672277-234C-4CFF-8225-0C7972884D07}" type="pres">
      <dgm:prSet presAssocID="{AA6F997A-2C9A-4DB2-96FA-EDEB57BB3F9B}" presName="textRect" presStyleLbl="revTx" presStyleIdx="3" presStyleCnt="4">
        <dgm:presLayoutVars>
          <dgm:chMax val="1"/>
          <dgm:chPref val="1"/>
        </dgm:presLayoutVars>
      </dgm:prSet>
      <dgm:spPr/>
    </dgm:pt>
  </dgm:ptLst>
  <dgm:cxnLst>
    <dgm:cxn modelId="{8F9D7325-C0B3-4228-8573-A4AC22992445}" type="presOf" srcId="{78285467-FEE3-48F0-8060-780E337284A6}" destId="{42183C80-2973-4545-B474-C8FEC0164B64}" srcOrd="0" destOrd="0" presId="urn:microsoft.com/office/officeart/2018/5/layout/IconCircleLabelList"/>
    <dgm:cxn modelId="{E3C3F828-AFF3-455C-A68A-CA20FC59A4F1}" type="presOf" srcId="{CE534368-5ACA-44A3-90CD-F6E73D6CFE6B}" destId="{749B39CF-AEE8-4D72-95C0-8D42E9AEDC9B}" srcOrd="0" destOrd="0" presId="urn:microsoft.com/office/officeart/2018/5/layout/IconCircleLabelList"/>
    <dgm:cxn modelId="{65372842-9943-44B8-A45E-D3B94B981332}" type="presOf" srcId="{3671EDFC-655C-44D2-91A5-CEA31A119381}" destId="{B55A214E-A850-45FF-9A64-99DD881EF55C}" srcOrd="0" destOrd="0" presId="urn:microsoft.com/office/officeart/2018/5/layout/IconCircleLabelList"/>
    <dgm:cxn modelId="{4B81C970-22C3-4792-A3AE-5A85E11EFB9E}" type="presOf" srcId="{DF1EFC6B-284A-45F2-8E9A-93A805AC2256}" destId="{635CD67B-169D-4B48-9572-77F50ECAC526}" srcOrd="0" destOrd="0" presId="urn:microsoft.com/office/officeart/2018/5/layout/IconCircleLabelList"/>
    <dgm:cxn modelId="{F182249F-8A58-4FA1-B95D-81BC2A24118D}" type="presOf" srcId="{AA6F997A-2C9A-4DB2-96FA-EDEB57BB3F9B}" destId="{E9672277-234C-4CFF-8225-0C7972884D07}" srcOrd="0" destOrd="0" presId="urn:microsoft.com/office/officeart/2018/5/layout/IconCircleLabelList"/>
    <dgm:cxn modelId="{CF730DA0-5AC6-4D8B-88EA-55E696E13951}" srcId="{CE534368-5ACA-44A3-90CD-F6E73D6CFE6B}" destId="{3671EDFC-655C-44D2-91A5-CEA31A119381}" srcOrd="1" destOrd="0" parTransId="{E5F9A716-5DD3-4070-BC0C-507E644E9897}" sibTransId="{0090E26B-62B3-44E5-BE53-AD74EDF55BED}"/>
    <dgm:cxn modelId="{4D62A7AC-AA46-4CA6-89F0-B865CA9CAD28}" srcId="{CE534368-5ACA-44A3-90CD-F6E73D6CFE6B}" destId="{AA6F997A-2C9A-4DB2-96FA-EDEB57BB3F9B}" srcOrd="3" destOrd="0" parTransId="{9B9D0153-CA92-48EA-8CD2-E3D2C2ABFC43}" sibTransId="{F75E2D26-9E77-42FE-A4E1-A73A00E1642F}"/>
    <dgm:cxn modelId="{7272FBCF-C6D6-45AE-85DE-EA3C51732DA7}" srcId="{CE534368-5ACA-44A3-90CD-F6E73D6CFE6B}" destId="{78285467-FEE3-48F0-8060-780E337284A6}" srcOrd="2" destOrd="0" parTransId="{72070DFB-95B4-46CD-B6CC-F954ABD466A4}" sibTransId="{8FE3DF83-7852-4AE6-B880-586179E5DE67}"/>
    <dgm:cxn modelId="{E546BBEE-9460-434D-9448-CFC3BD63F78D}" srcId="{CE534368-5ACA-44A3-90CD-F6E73D6CFE6B}" destId="{DF1EFC6B-284A-45F2-8E9A-93A805AC2256}" srcOrd="0" destOrd="0" parTransId="{6836E16B-DAD4-4585-B625-B106464346AC}" sibTransId="{EAD8A8E3-1788-4FFC-9FA6-9026588FFA38}"/>
    <dgm:cxn modelId="{7FDA6026-F743-4C01-99C9-7D110045C47D}" type="presParOf" srcId="{749B39CF-AEE8-4D72-95C0-8D42E9AEDC9B}" destId="{D09AD31C-8ADD-4580-9BAD-354FC31644AA}" srcOrd="0" destOrd="0" presId="urn:microsoft.com/office/officeart/2018/5/layout/IconCircleLabelList"/>
    <dgm:cxn modelId="{844AB9C9-EC3D-43B0-BC5E-21CD3753C79C}" type="presParOf" srcId="{D09AD31C-8ADD-4580-9BAD-354FC31644AA}" destId="{E7B717C3-F7EA-4D23-A0BD-33F963547208}" srcOrd="0" destOrd="0" presId="urn:microsoft.com/office/officeart/2018/5/layout/IconCircleLabelList"/>
    <dgm:cxn modelId="{0593A8DB-0341-4575-973C-02D64EBA0443}" type="presParOf" srcId="{D09AD31C-8ADD-4580-9BAD-354FC31644AA}" destId="{91BD7070-7697-46D5-91DB-F8D1B17E1946}" srcOrd="1" destOrd="0" presId="urn:microsoft.com/office/officeart/2018/5/layout/IconCircleLabelList"/>
    <dgm:cxn modelId="{883BF8BF-7B2C-48AC-8268-28F82E33BFC9}" type="presParOf" srcId="{D09AD31C-8ADD-4580-9BAD-354FC31644AA}" destId="{F413D23E-12C6-40A2-952A-E83010581267}" srcOrd="2" destOrd="0" presId="urn:microsoft.com/office/officeart/2018/5/layout/IconCircleLabelList"/>
    <dgm:cxn modelId="{1108E73E-1533-4282-B3AF-D2E11C02405E}" type="presParOf" srcId="{D09AD31C-8ADD-4580-9BAD-354FC31644AA}" destId="{635CD67B-169D-4B48-9572-77F50ECAC526}" srcOrd="3" destOrd="0" presId="urn:microsoft.com/office/officeart/2018/5/layout/IconCircleLabelList"/>
    <dgm:cxn modelId="{03D6D526-68EC-4EB3-9029-0C31943DF45A}" type="presParOf" srcId="{749B39CF-AEE8-4D72-95C0-8D42E9AEDC9B}" destId="{F6B0E0E5-ED0B-4E84-A5FE-C55942C6B2F0}" srcOrd="1" destOrd="0" presId="urn:microsoft.com/office/officeart/2018/5/layout/IconCircleLabelList"/>
    <dgm:cxn modelId="{C76F7001-0BB8-4272-8184-BF3A862ABAF4}" type="presParOf" srcId="{749B39CF-AEE8-4D72-95C0-8D42E9AEDC9B}" destId="{F3517401-1002-4B89-BB73-6FD5422EC222}" srcOrd="2" destOrd="0" presId="urn:microsoft.com/office/officeart/2018/5/layout/IconCircleLabelList"/>
    <dgm:cxn modelId="{B9FB8F00-2528-4BF4-BD2A-927D0FFE5BB4}" type="presParOf" srcId="{F3517401-1002-4B89-BB73-6FD5422EC222}" destId="{9CCF558C-A26F-4DFE-A7DC-1D808412C6C9}" srcOrd="0" destOrd="0" presId="urn:microsoft.com/office/officeart/2018/5/layout/IconCircleLabelList"/>
    <dgm:cxn modelId="{53C87816-EFA0-425B-A45F-B258A799D00E}" type="presParOf" srcId="{F3517401-1002-4B89-BB73-6FD5422EC222}" destId="{A4BE4A12-55B6-403C-A1C6-F2C282A78AE6}" srcOrd="1" destOrd="0" presId="urn:microsoft.com/office/officeart/2018/5/layout/IconCircleLabelList"/>
    <dgm:cxn modelId="{267E85D8-B72C-4337-A96E-65DB841BF421}" type="presParOf" srcId="{F3517401-1002-4B89-BB73-6FD5422EC222}" destId="{15249889-4920-4AD4-9325-B8CCA0B7C79A}" srcOrd="2" destOrd="0" presId="urn:microsoft.com/office/officeart/2018/5/layout/IconCircleLabelList"/>
    <dgm:cxn modelId="{A543908D-C73D-42DC-A244-D35B9E3D8038}" type="presParOf" srcId="{F3517401-1002-4B89-BB73-6FD5422EC222}" destId="{B55A214E-A850-45FF-9A64-99DD881EF55C}" srcOrd="3" destOrd="0" presId="urn:microsoft.com/office/officeart/2018/5/layout/IconCircleLabelList"/>
    <dgm:cxn modelId="{75CEE096-53F4-49BF-BF36-A083D01440A3}" type="presParOf" srcId="{749B39CF-AEE8-4D72-95C0-8D42E9AEDC9B}" destId="{6D551B90-A847-4222-A630-F179B2EB1D2D}" srcOrd="3" destOrd="0" presId="urn:microsoft.com/office/officeart/2018/5/layout/IconCircleLabelList"/>
    <dgm:cxn modelId="{F811362E-5CEC-46D3-BCDD-DFB32240EDC9}" type="presParOf" srcId="{749B39CF-AEE8-4D72-95C0-8D42E9AEDC9B}" destId="{770C2FDA-F960-4656-855A-FFFD12BCD4C1}" srcOrd="4" destOrd="0" presId="urn:microsoft.com/office/officeart/2018/5/layout/IconCircleLabelList"/>
    <dgm:cxn modelId="{D7214B66-A77C-4C0C-BF7F-FAC39983ED9B}" type="presParOf" srcId="{770C2FDA-F960-4656-855A-FFFD12BCD4C1}" destId="{8A2B2947-5E84-4689-BB2C-328489249B0C}" srcOrd="0" destOrd="0" presId="urn:microsoft.com/office/officeart/2018/5/layout/IconCircleLabelList"/>
    <dgm:cxn modelId="{3D184227-CC87-434B-B9EF-E274C02FD01F}" type="presParOf" srcId="{770C2FDA-F960-4656-855A-FFFD12BCD4C1}" destId="{9065B1F0-912E-411E-AAFB-C2C782F2E531}" srcOrd="1" destOrd="0" presId="urn:microsoft.com/office/officeart/2018/5/layout/IconCircleLabelList"/>
    <dgm:cxn modelId="{01A587C4-3154-4327-9887-35768ADADBC5}" type="presParOf" srcId="{770C2FDA-F960-4656-855A-FFFD12BCD4C1}" destId="{813C9DC9-543D-4C9C-B07C-0D7BA054C681}" srcOrd="2" destOrd="0" presId="urn:microsoft.com/office/officeart/2018/5/layout/IconCircleLabelList"/>
    <dgm:cxn modelId="{2531A575-58CE-4020-8C55-83FDD2F0FF28}" type="presParOf" srcId="{770C2FDA-F960-4656-855A-FFFD12BCD4C1}" destId="{42183C80-2973-4545-B474-C8FEC0164B64}" srcOrd="3" destOrd="0" presId="urn:microsoft.com/office/officeart/2018/5/layout/IconCircleLabelList"/>
    <dgm:cxn modelId="{80D6CD8E-1947-4566-B2A2-E6AD2FF2D665}" type="presParOf" srcId="{749B39CF-AEE8-4D72-95C0-8D42E9AEDC9B}" destId="{090C18E7-32B0-4B22-9D13-777C0D105631}" srcOrd="5" destOrd="0" presId="urn:microsoft.com/office/officeart/2018/5/layout/IconCircleLabelList"/>
    <dgm:cxn modelId="{3ABF4C28-9301-4EAF-82CB-3FFB2EC617B3}" type="presParOf" srcId="{749B39CF-AEE8-4D72-95C0-8D42E9AEDC9B}" destId="{83921273-9DF6-43D7-B193-ED29472186ED}" srcOrd="6" destOrd="0" presId="urn:microsoft.com/office/officeart/2018/5/layout/IconCircleLabelList"/>
    <dgm:cxn modelId="{1BB2C47A-3347-4500-921C-2B8A725B4474}" type="presParOf" srcId="{83921273-9DF6-43D7-B193-ED29472186ED}" destId="{B391280E-D06E-4F2A-8C7A-63FF8499E95D}" srcOrd="0" destOrd="0" presId="urn:microsoft.com/office/officeart/2018/5/layout/IconCircleLabelList"/>
    <dgm:cxn modelId="{5330FD63-87FA-4549-9AEA-DD22AEC165E2}" type="presParOf" srcId="{83921273-9DF6-43D7-B193-ED29472186ED}" destId="{4D197F9A-2B7D-411A-A661-7B691710A0C0}" srcOrd="1" destOrd="0" presId="urn:microsoft.com/office/officeart/2018/5/layout/IconCircleLabelList"/>
    <dgm:cxn modelId="{B6D131D2-63C4-495C-97BF-32DD3D5F624F}" type="presParOf" srcId="{83921273-9DF6-43D7-B193-ED29472186ED}" destId="{8B878FBC-376F-4711-8DE7-4FF1FEB9D737}" srcOrd="2" destOrd="0" presId="urn:microsoft.com/office/officeart/2018/5/layout/IconCircleLabelList"/>
    <dgm:cxn modelId="{45E19BBC-6688-47BD-BEE6-54CF4B20D836}" type="presParOf" srcId="{83921273-9DF6-43D7-B193-ED29472186ED}" destId="{E9672277-234C-4CFF-8225-0C7972884D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679050"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081237" y="92273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75768"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Objective</a:t>
          </a:r>
        </a:p>
      </dsp:txBody>
      <dsp:txXfrm>
        <a:off x="75768" y="2995543"/>
        <a:ext cx="3093750" cy="720000"/>
      </dsp:txXfrm>
    </dsp:sp>
    <dsp:sp modelId="{9CCF558C-A26F-4DFE-A7DC-1D808412C6C9}">
      <dsp:nvSpPr>
        <dsp:cNvPr id="0" name=""/>
        <dsp:cNvSpPr/>
      </dsp:nvSpPr>
      <dsp:spPr>
        <a:xfrm>
          <a:off x="4314206"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4716393" y="922730"/>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3710925"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Graph Generation</a:t>
          </a:r>
        </a:p>
      </dsp:txBody>
      <dsp:txXfrm>
        <a:off x="3710925" y="2995543"/>
        <a:ext cx="3093750" cy="720000"/>
      </dsp:txXfrm>
    </dsp:sp>
    <dsp:sp modelId="{B391280E-D06E-4F2A-8C7A-63FF8499E95D}">
      <dsp:nvSpPr>
        <dsp:cNvPr id="0" name=""/>
        <dsp:cNvSpPr/>
      </dsp:nvSpPr>
      <dsp:spPr>
        <a:xfrm>
          <a:off x="7949362"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351550" y="92273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346081"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1"/>
              </a:solidFill>
            </a:rPr>
            <a:t>Analysis &amp; Discussion</a:t>
          </a:r>
          <a:endParaRPr lang="en-US" sz="2300" kern="1200" dirty="0">
            <a:solidFill>
              <a:schemeClr val="bg1"/>
            </a:solidFill>
          </a:endParaRPr>
        </a:p>
      </dsp:txBody>
      <dsp:txXfrm>
        <a:off x="7346081" y="2995543"/>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6400-51DB-4F59-BCEF-2BC2C9C89D46}">
      <dsp:nvSpPr>
        <dsp:cNvPr id="0" name=""/>
        <dsp:cNvSpPr/>
      </dsp:nvSpPr>
      <dsp:spPr>
        <a:xfrm>
          <a:off x="2044800" y="318043"/>
          <a:ext cx="2196000" cy="2196000"/>
        </a:xfrm>
        <a:prstGeom prst="ellipse">
          <a:avLst/>
        </a:prstGeom>
        <a:solidFill>
          <a:srgbClr val="D8E2DC"/>
        </a:solidFill>
        <a:ln>
          <a:noFill/>
        </a:ln>
        <a:effectLst/>
      </dsp:spPr>
      <dsp:style>
        <a:lnRef idx="0">
          <a:scrgbClr r="0" g="0" b="0"/>
        </a:lnRef>
        <a:fillRef idx="1">
          <a:scrgbClr r="0" g="0" b="0"/>
        </a:fillRef>
        <a:effectRef idx="0">
          <a:scrgbClr r="0" g="0" b="0"/>
        </a:effectRef>
        <a:fontRef idx="minor"/>
      </dsp:style>
    </dsp:sp>
    <dsp:sp modelId="{50F5C859-5A60-4D02-B6A7-ED00F47884FC}">
      <dsp:nvSpPr>
        <dsp:cNvPr id="0" name=""/>
        <dsp:cNvSpPr/>
      </dsp:nvSpPr>
      <dsp:spPr>
        <a:xfrm>
          <a:off x="2512800" y="786043"/>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6F3B1-DEDB-43DF-B739-10A287B47E71}">
      <dsp:nvSpPr>
        <dsp:cNvPr id="0" name=""/>
        <dsp:cNvSpPr/>
      </dsp:nvSpPr>
      <dsp:spPr>
        <a:xfrm>
          <a:off x="134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Obtain .txt file from Amtrak website</a:t>
          </a:r>
        </a:p>
      </dsp:txBody>
      <dsp:txXfrm>
        <a:off x="1342800" y="3198043"/>
        <a:ext cx="3600000" cy="720000"/>
      </dsp:txXfrm>
    </dsp:sp>
    <dsp:sp modelId="{9F92D3BE-059E-4906-9A7D-3F3F0EB5EE7D}">
      <dsp:nvSpPr>
        <dsp:cNvPr id="0" name=""/>
        <dsp:cNvSpPr/>
      </dsp:nvSpPr>
      <dsp:spPr>
        <a:xfrm>
          <a:off x="6274800" y="318043"/>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F13A1-3425-4462-BD6A-96CE43B8D08B}">
      <dsp:nvSpPr>
        <dsp:cNvPr id="0" name=""/>
        <dsp:cNvSpPr/>
      </dsp:nvSpPr>
      <dsp:spPr>
        <a:xfrm>
          <a:off x="6769033" y="79289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B7CC3-BA72-44B7-845C-55599A76EFC2}">
      <dsp:nvSpPr>
        <dsp:cNvPr id="0" name=""/>
        <dsp:cNvSpPr/>
      </dsp:nvSpPr>
      <dsp:spPr>
        <a:xfrm>
          <a:off x="5572800" y="319804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Parse data to write GML file</a:t>
          </a:r>
        </a:p>
      </dsp:txBody>
      <dsp:txXfrm>
        <a:off x="5572800" y="3198043"/>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6400-51DB-4F59-BCEF-2BC2C9C89D46}">
      <dsp:nvSpPr>
        <dsp:cNvPr id="0" name=""/>
        <dsp:cNvSpPr/>
      </dsp:nvSpPr>
      <dsp:spPr>
        <a:xfrm>
          <a:off x="679050" y="520543"/>
          <a:ext cx="1887187" cy="1887187"/>
        </a:xfrm>
        <a:prstGeom prst="ellipse">
          <a:avLst/>
        </a:prstGeom>
        <a:solidFill>
          <a:srgbClr val="D8E2DC"/>
        </a:solidFill>
        <a:ln>
          <a:noFill/>
        </a:ln>
        <a:effectLst/>
      </dsp:spPr>
      <dsp:style>
        <a:lnRef idx="0">
          <a:scrgbClr r="0" g="0" b="0"/>
        </a:lnRef>
        <a:fillRef idx="1">
          <a:scrgbClr r="0" g="0" b="0"/>
        </a:fillRef>
        <a:effectRef idx="0">
          <a:scrgbClr r="0" g="0" b="0"/>
        </a:effectRef>
        <a:fontRef idx="minor"/>
      </dsp:style>
    </dsp:sp>
    <dsp:sp modelId="{50F5C859-5A60-4D02-B6A7-ED00F47884FC}">
      <dsp:nvSpPr>
        <dsp:cNvPr id="0" name=""/>
        <dsp:cNvSpPr/>
      </dsp:nvSpPr>
      <dsp:spPr>
        <a:xfrm>
          <a:off x="1081237" y="922730"/>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6F3B1-DEDB-43DF-B739-10A287B47E71}">
      <dsp:nvSpPr>
        <dsp:cNvPr id="0" name=""/>
        <dsp:cNvSpPr/>
      </dsp:nvSpPr>
      <dsp:spPr>
        <a:xfrm>
          <a:off x="75768"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Obtain .txt file of census data</a:t>
          </a:r>
        </a:p>
      </dsp:txBody>
      <dsp:txXfrm>
        <a:off x="75768" y="2995543"/>
        <a:ext cx="3093750" cy="720000"/>
      </dsp:txXfrm>
    </dsp:sp>
    <dsp:sp modelId="{9F92D3BE-059E-4906-9A7D-3F3F0EB5EE7D}">
      <dsp:nvSpPr>
        <dsp:cNvPr id="0" name=""/>
        <dsp:cNvSpPr/>
      </dsp:nvSpPr>
      <dsp:spPr>
        <a:xfrm>
          <a:off x="4314206"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F13A1-3425-4462-BD6A-96CE43B8D08B}">
      <dsp:nvSpPr>
        <dsp:cNvPr id="0" name=""/>
        <dsp:cNvSpPr/>
      </dsp:nvSpPr>
      <dsp:spPr>
        <a:xfrm>
          <a:off x="4738937" y="928621"/>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B7CC3-BA72-44B7-845C-55599A76EFC2}">
      <dsp:nvSpPr>
        <dsp:cNvPr id="0" name=""/>
        <dsp:cNvSpPr/>
      </dsp:nvSpPr>
      <dsp:spPr>
        <a:xfrm>
          <a:off x="3710925"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Parse data to obtain nodes</a:t>
          </a:r>
        </a:p>
      </dsp:txBody>
      <dsp:txXfrm>
        <a:off x="3710925" y="2995543"/>
        <a:ext cx="3093750" cy="720000"/>
      </dsp:txXfrm>
    </dsp:sp>
    <dsp:sp modelId="{CB3096DA-A08A-4B43-A191-5BA8AABCCC72}">
      <dsp:nvSpPr>
        <dsp:cNvPr id="0" name=""/>
        <dsp:cNvSpPr/>
      </dsp:nvSpPr>
      <dsp:spPr>
        <a:xfrm>
          <a:off x="7949362" y="520543"/>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E6AB-F32B-458B-8037-D672EC0F2ED6}">
      <dsp:nvSpPr>
        <dsp:cNvPr id="0" name=""/>
        <dsp:cNvSpPr/>
      </dsp:nvSpPr>
      <dsp:spPr>
        <a:xfrm>
          <a:off x="8351550" y="922730"/>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1EFF4-8D34-466B-A2C7-08BDC6B9656C}">
      <dsp:nvSpPr>
        <dsp:cNvPr id="0" name=""/>
        <dsp:cNvSpPr/>
      </dsp:nvSpPr>
      <dsp:spPr>
        <a:xfrm>
          <a:off x="7346081" y="2995543"/>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bg1"/>
              </a:solidFill>
            </a:rPr>
            <a:t>Map Amtrak network to city network</a:t>
          </a:r>
        </a:p>
      </dsp:txBody>
      <dsp:txXfrm>
        <a:off x="7346081" y="2995543"/>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973190"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242597" y="1198505"/>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569079"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Components &amp; Diameter</a:t>
          </a:r>
        </a:p>
      </dsp:txBody>
      <dsp:txXfrm>
        <a:off x="569079" y="2586988"/>
        <a:ext cx="2072362" cy="720000"/>
      </dsp:txXfrm>
    </dsp:sp>
    <dsp:sp modelId="{641E2A01-9B99-4B74-B1D8-34E3F96D6E19}">
      <dsp:nvSpPr>
        <dsp:cNvPr id="0" name=""/>
        <dsp:cNvSpPr/>
      </dsp:nvSpPr>
      <dsp:spPr>
        <a:xfrm>
          <a:off x="3408216"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4B87D-D70C-4752-8167-5139BF388A93}">
      <dsp:nvSpPr>
        <dsp:cNvPr id="0" name=""/>
        <dsp:cNvSpPr/>
      </dsp:nvSpPr>
      <dsp:spPr>
        <a:xfrm>
          <a:off x="3677623" y="1198505"/>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2DE07D-F244-46C5-B156-90BC9F054359}">
      <dsp:nvSpPr>
        <dsp:cNvPr id="0" name=""/>
        <dsp:cNvSpPr/>
      </dsp:nvSpPr>
      <dsp:spPr>
        <a:xfrm>
          <a:off x="3004105"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Degree Distribution</a:t>
          </a:r>
        </a:p>
      </dsp:txBody>
      <dsp:txXfrm>
        <a:off x="3004105" y="2586988"/>
        <a:ext cx="2072362" cy="720000"/>
      </dsp:txXfrm>
    </dsp:sp>
    <dsp:sp modelId="{9CCF558C-A26F-4DFE-A7DC-1D808412C6C9}">
      <dsp:nvSpPr>
        <dsp:cNvPr id="0" name=""/>
        <dsp:cNvSpPr/>
      </dsp:nvSpPr>
      <dsp:spPr>
        <a:xfrm>
          <a:off x="5843242"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6112649" y="1198505"/>
          <a:ext cx="725326" cy="7253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5439131"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Assortativity</a:t>
          </a:r>
        </a:p>
      </dsp:txBody>
      <dsp:txXfrm>
        <a:off x="5439131" y="2586988"/>
        <a:ext cx="2072362" cy="720000"/>
      </dsp:txXfrm>
    </dsp:sp>
    <dsp:sp modelId="{B391280E-D06E-4F2A-8C7A-63FF8499E95D}">
      <dsp:nvSpPr>
        <dsp:cNvPr id="0" name=""/>
        <dsp:cNvSpPr/>
      </dsp:nvSpPr>
      <dsp:spPr>
        <a:xfrm>
          <a:off x="8278268"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547675" y="1198505"/>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874157"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bg1"/>
              </a:solidFill>
            </a:rPr>
            <a:t>Centrality</a:t>
          </a:r>
        </a:p>
      </dsp:txBody>
      <dsp:txXfrm>
        <a:off x="7874157" y="2586988"/>
        <a:ext cx="20723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17C3-F7EA-4D23-A0BD-33F963547208}">
      <dsp:nvSpPr>
        <dsp:cNvPr id="0" name=""/>
        <dsp:cNvSpPr/>
      </dsp:nvSpPr>
      <dsp:spPr>
        <a:xfrm>
          <a:off x="973190"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7070-7697-46D5-91DB-F8D1B17E1946}">
      <dsp:nvSpPr>
        <dsp:cNvPr id="0" name=""/>
        <dsp:cNvSpPr/>
      </dsp:nvSpPr>
      <dsp:spPr>
        <a:xfrm>
          <a:off x="1242597" y="1198505"/>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CD67B-169D-4B48-9572-77F50ECAC526}">
      <dsp:nvSpPr>
        <dsp:cNvPr id="0" name=""/>
        <dsp:cNvSpPr/>
      </dsp:nvSpPr>
      <dsp:spPr>
        <a:xfrm>
          <a:off x="569079"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State</a:t>
          </a:r>
        </a:p>
      </dsp:txBody>
      <dsp:txXfrm>
        <a:off x="569079" y="2586988"/>
        <a:ext cx="2072362" cy="720000"/>
      </dsp:txXfrm>
    </dsp:sp>
    <dsp:sp modelId="{9CCF558C-A26F-4DFE-A7DC-1D808412C6C9}">
      <dsp:nvSpPr>
        <dsp:cNvPr id="0" name=""/>
        <dsp:cNvSpPr/>
      </dsp:nvSpPr>
      <dsp:spPr>
        <a:xfrm>
          <a:off x="3408216"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E4A12-55B6-403C-A1C6-F2C282A78AE6}">
      <dsp:nvSpPr>
        <dsp:cNvPr id="0" name=""/>
        <dsp:cNvSpPr/>
      </dsp:nvSpPr>
      <dsp:spPr>
        <a:xfrm>
          <a:off x="3677623" y="1198505"/>
          <a:ext cx="725326" cy="725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A214E-A850-45FF-9A64-99DD881EF55C}">
      <dsp:nvSpPr>
        <dsp:cNvPr id="0" name=""/>
        <dsp:cNvSpPr/>
      </dsp:nvSpPr>
      <dsp:spPr>
        <a:xfrm>
          <a:off x="3004105"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Population</a:t>
          </a:r>
        </a:p>
      </dsp:txBody>
      <dsp:txXfrm>
        <a:off x="3004105" y="2586988"/>
        <a:ext cx="2072362" cy="720000"/>
      </dsp:txXfrm>
    </dsp:sp>
    <dsp:sp modelId="{8A2B2947-5E84-4689-BB2C-328489249B0C}">
      <dsp:nvSpPr>
        <dsp:cNvPr id="0" name=""/>
        <dsp:cNvSpPr/>
      </dsp:nvSpPr>
      <dsp:spPr>
        <a:xfrm>
          <a:off x="5843242"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5B1F0-912E-411E-AAFB-C2C782F2E531}">
      <dsp:nvSpPr>
        <dsp:cNvPr id="0" name=""/>
        <dsp:cNvSpPr/>
      </dsp:nvSpPr>
      <dsp:spPr>
        <a:xfrm>
          <a:off x="6112649" y="1198505"/>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183C80-2973-4545-B474-C8FEC0164B64}">
      <dsp:nvSpPr>
        <dsp:cNvPr id="0" name=""/>
        <dsp:cNvSpPr/>
      </dsp:nvSpPr>
      <dsp:spPr>
        <a:xfrm>
          <a:off x="5439131"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Change in Population</a:t>
          </a:r>
        </a:p>
      </dsp:txBody>
      <dsp:txXfrm>
        <a:off x="5439131" y="2586988"/>
        <a:ext cx="2072362" cy="720000"/>
      </dsp:txXfrm>
    </dsp:sp>
    <dsp:sp modelId="{B391280E-D06E-4F2A-8C7A-63FF8499E95D}">
      <dsp:nvSpPr>
        <dsp:cNvPr id="0" name=""/>
        <dsp:cNvSpPr/>
      </dsp:nvSpPr>
      <dsp:spPr>
        <a:xfrm>
          <a:off x="8278268" y="929098"/>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97F9A-2B7D-411A-A661-7B691710A0C0}">
      <dsp:nvSpPr>
        <dsp:cNvPr id="0" name=""/>
        <dsp:cNvSpPr/>
      </dsp:nvSpPr>
      <dsp:spPr>
        <a:xfrm>
          <a:off x="8547675" y="1198505"/>
          <a:ext cx="725326" cy="725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2277-234C-4CFF-8225-0C7972884D07}">
      <dsp:nvSpPr>
        <dsp:cNvPr id="0" name=""/>
        <dsp:cNvSpPr/>
      </dsp:nvSpPr>
      <dsp:spPr>
        <a:xfrm>
          <a:off x="7874157" y="25869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solidFill>
                <a:schemeClr val="bg1"/>
              </a:solidFill>
            </a:rPr>
            <a:t>Geographical Area</a:t>
          </a:r>
        </a:p>
      </dsp:txBody>
      <dsp:txXfrm>
        <a:off x="7874157" y="25869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85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99536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2626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2815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7911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6876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0587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2669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92674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2892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4/23/2023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5651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4/23/2023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285499809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sv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Railway In The City">
            <a:extLst>
              <a:ext uri="{FF2B5EF4-FFF2-40B4-BE49-F238E27FC236}">
                <a16:creationId xmlns:a16="http://schemas.microsoft.com/office/drawing/2014/main" id="{4828C14D-2AC2-1F25-0BE4-AD08EC2514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7694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CE6F9-22C7-70DC-CAA4-40B61FD24DAB}"/>
              </a:ext>
            </a:extLst>
          </p:cNvPr>
          <p:cNvSpPr>
            <a:spLocks noGrp="1"/>
          </p:cNvSpPr>
          <p:nvPr>
            <p:ph type="ctrTitle"/>
          </p:nvPr>
        </p:nvSpPr>
        <p:spPr>
          <a:xfrm>
            <a:off x="841248" y="978408"/>
            <a:ext cx="5021182" cy="1736857"/>
          </a:xfrm>
        </p:spPr>
        <p:txBody>
          <a:bodyPr anchor="t">
            <a:normAutofit fontScale="90000"/>
          </a:bodyPr>
          <a:lstStyle/>
          <a:p>
            <a:pPr>
              <a:lnSpc>
                <a:spcPct val="90000"/>
              </a:lnSpc>
            </a:pPr>
            <a:r>
              <a:rPr lang="en-US" sz="4600" dirty="0">
                <a:solidFill>
                  <a:srgbClr val="FFFFFF"/>
                </a:solidFill>
              </a:rPr>
              <a:t>Amtrak Rail Station Network</a:t>
            </a:r>
            <a:br>
              <a:rPr lang="en-US" sz="4600" dirty="0">
                <a:solidFill>
                  <a:srgbClr val="FFFFFF"/>
                </a:solidFill>
              </a:rPr>
            </a:br>
            <a:endParaRPr lang="en-US" sz="4600" dirty="0">
              <a:solidFill>
                <a:srgbClr val="FFFFFF"/>
              </a:solidFill>
            </a:endParaRPr>
          </a:p>
        </p:txBody>
      </p:sp>
      <p:sp>
        <p:nvSpPr>
          <p:cNvPr id="3" name="Subtitle 2">
            <a:extLst>
              <a:ext uri="{FF2B5EF4-FFF2-40B4-BE49-F238E27FC236}">
                <a16:creationId xmlns:a16="http://schemas.microsoft.com/office/drawing/2014/main" id="{495C11AD-1D45-D2DE-8254-6D92B292967E}"/>
              </a:ext>
            </a:extLst>
          </p:cNvPr>
          <p:cNvSpPr>
            <a:spLocks noGrp="1"/>
          </p:cNvSpPr>
          <p:nvPr>
            <p:ph type="subTitle" idx="1"/>
          </p:nvPr>
        </p:nvSpPr>
        <p:spPr>
          <a:xfrm>
            <a:off x="6652366" y="971398"/>
            <a:ext cx="5040785" cy="1736857"/>
          </a:xfrm>
        </p:spPr>
        <p:txBody>
          <a:bodyPr anchor="t">
            <a:normAutofit/>
          </a:bodyPr>
          <a:lstStyle/>
          <a:p>
            <a:r>
              <a:rPr lang="en-US" dirty="0">
                <a:solidFill>
                  <a:srgbClr val="FFFFFF"/>
                </a:solidFill>
              </a:rPr>
              <a:t>Tanner Kogel</a:t>
            </a:r>
          </a:p>
        </p:txBody>
      </p:sp>
    </p:spTree>
    <p:extLst>
      <p:ext uri="{BB962C8B-B14F-4D97-AF65-F5344CB8AC3E}">
        <p14:creationId xmlns:p14="http://schemas.microsoft.com/office/powerpoint/2010/main" val="36674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p:cTn id="16"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43DA4ED9-2509-7F4E-14FE-D8F58DEFA0B1}"/>
              </a:ext>
            </a:extLst>
          </p:cNvPr>
          <p:cNvPicPr>
            <a:picLocks noChangeAspect="1"/>
          </p:cNvPicPr>
          <p:nvPr/>
        </p:nvPicPr>
        <p:blipFill rotWithShape="1">
          <a:blip r:embed="rId2"/>
          <a:srcRect t="2677" b="22323"/>
          <a:stretch/>
        </p:blipFill>
        <p:spPr>
          <a:xfrm>
            <a:off x="-3792" y="0"/>
            <a:ext cx="12191979" cy="6858000"/>
          </a:xfrm>
          <a:prstGeom prst="rect">
            <a:avLst/>
          </a:prstGeom>
        </p:spPr>
      </p:pic>
      <p:sp>
        <p:nvSpPr>
          <p:cNvPr id="5" name="Rectangle 4">
            <a:extLst>
              <a:ext uri="{FF2B5EF4-FFF2-40B4-BE49-F238E27FC236}">
                <a16:creationId xmlns:a16="http://schemas.microsoft.com/office/drawing/2014/main" id="{BB07656C-5736-4B26-694E-335650A5EFF0}"/>
              </a:ext>
            </a:extLst>
          </p:cNvPr>
          <p:cNvSpPr/>
          <p:nvPr/>
        </p:nvSpPr>
        <p:spPr>
          <a:xfrm>
            <a:off x="4162951" y="1770962"/>
            <a:ext cx="8029026" cy="5087038"/>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0688127"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Degree Distribution</a:t>
            </a:r>
            <a:endParaRPr lang="en-US" dirty="0">
              <a:solidFill>
                <a:srgbClr val="FFFFFF"/>
              </a:solidFill>
            </a:endParaRPr>
          </a:p>
        </p:txBody>
      </p:sp>
      <p:pic>
        <p:nvPicPr>
          <p:cNvPr id="2054" name="Picture 6">
            <a:extLst>
              <a:ext uri="{FF2B5EF4-FFF2-40B4-BE49-F238E27FC236}">
                <a16:creationId xmlns:a16="http://schemas.microsoft.com/office/drawing/2014/main" id="{33C34418-D68F-B151-571F-1869E6C9C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151438" y="1120475"/>
            <a:ext cx="3889101"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02B125E-5C76-8D9C-3191-5AECFCB328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8171707" y="3680190"/>
            <a:ext cx="388909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37E70DF-7E7D-8CBB-221A-C77C43F90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131169" y="3739377"/>
            <a:ext cx="3889100" cy="2971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4C58F4-A8FE-7A00-AAAE-D7112F7D9657}"/>
              </a:ext>
            </a:extLst>
          </p:cNvPr>
          <p:cNvSpPr txBox="1"/>
          <p:nvPr/>
        </p:nvSpPr>
        <p:spPr>
          <a:xfrm>
            <a:off x="8171707" y="474144"/>
            <a:ext cx="3404942" cy="646331"/>
          </a:xfrm>
          <a:prstGeom prst="rect">
            <a:avLst/>
          </a:prstGeom>
          <a:noFill/>
        </p:spPr>
        <p:txBody>
          <a:bodyPr wrap="square" rtlCol="0">
            <a:spAutoFit/>
          </a:bodyPr>
          <a:lstStyle/>
          <a:p>
            <a:r>
              <a:rPr lang="en-US" dirty="0">
                <a:solidFill>
                  <a:schemeClr val="bg1"/>
                </a:solidFill>
              </a:rPr>
              <a:t>Even Degreed Nodes &gt; Odd Degreed Nodes</a:t>
            </a:r>
          </a:p>
        </p:txBody>
      </p:sp>
      <p:cxnSp>
        <p:nvCxnSpPr>
          <p:cNvPr id="20" name="Straight Arrow Connector 19">
            <a:extLst>
              <a:ext uri="{FF2B5EF4-FFF2-40B4-BE49-F238E27FC236}">
                <a16:creationId xmlns:a16="http://schemas.microsoft.com/office/drawing/2014/main" id="{C8D8FE0F-6CB3-B1FF-BD7A-35F6D74B1B48}"/>
              </a:ext>
            </a:extLst>
          </p:cNvPr>
          <p:cNvCxnSpPr>
            <a:cxnSpLocks/>
            <a:stCxn id="18" idx="1"/>
          </p:cNvCxnSpPr>
          <p:nvPr/>
        </p:nvCxnSpPr>
        <p:spPr>
          <a:xfrm flipH="1">
            <a:off x="5253487" y="797310"/>
            <a:ext cx="2918220" cy="1074622"/>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6CE5-A6AA-F375-864F-7EE419D18F44}"/>
              </a:ext>
            </a:extLst>
          </p:cNvPr>
          <p:cNvCxnSpPr>
            <a:cxnSpLocks/>
            <a:stCxn id="18" idx="1"/>
          </p:cNvCxnSpPr>
          <p:nvPr/>
        </p:nvCxnSpPr>
        <p:spPr>
          <a:xfrm flipH="1">
            <a:off x="5417389" y="797310"/>
            <a:ext cx="2754318" cy="2278888"/>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E27FC3-60EE-C883-63F0-46E17F600FB2}"/>
              </a:ext>
            </a:extLst>
          </p:cNvPr>
          <p:cNvCxnSpPr>
            <a:cxnSpLocks/>
            <a:stCxn id="18" idx="1"/>
          </p:cNvCxnSpPr>
          <p:nvPr/>
        </p:nvCxnSpPr>
        <p:spPr>
          <a:xfrm flipH="1">
            <a:off x="5702060" y="797310"/>
            <a:ext cx="2469647" cy="267687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EB2297-88BA-3951-FF8C-68F21EEF0513}"/>
              </a:ext>
            </a:extLst>
          </p:cNvPr>
          <p:cNvCxnSpPr>
            <a:cxnSpLocks/>
            <a:stCxn id="18" idx="1"/>
          </p:cNvCxnSpPr>
          <p:nvPr/>
        </p:nvCxnSpPr>
        <p:spPr>
          <a:xfrm flipH="1">
            <a:off x="6095988" y="797310"/>
            <a:ext cx="2075719" cy="2831354"/>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8777D3-2AF2-71B1-7C13-3E6DE96650AD}"/>
              </a:ext>
            </a:extLst>
          </p:cNvPr>
          <p:cNvCxnSpPr>
            <a:cxnSpLocks/>
            <a:stCxn id="18" idx="1"/>
          </p:cNvCxnSpPr>
          <p:nvPr/>
        </p:nvCxnSpPr>
        <p:spPr>
          <a:xfrm flipH="1">
            <a:off x="6400800" y="797310"/>
            <a:ext cx="1770907"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85C4B15-2A60-73DF-3414-15C2EAE79DF3}"/>
              </a:ext>
            </a:extLst>
          </p:cNvPr>
          <p:cNvCxnSpPr>
            <a:cxnSpLocks/>
            <a:stCxn id="18" idx="1"/>
          </p:cNvCxnSpPr>
          <p:nvPr/>
        </p:nvCxnSpPr>
        <p:spPr>
          <a:xfrm flipH="1">
            <a:off x="6712597" y="797310"/>
            <a:ext cx="1459110"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EBE2C8-456C-E550-1690-FB0BFC34490C}"/>
              </a:ext>
            </a:extLst>
          </p:cNvPr>
          <p:cNvCxnSpPr>
            <a:cxnSpLocks/>
            <a:stCxn id="18" idx="1"/>
          </p:cNvCxnSpPr>
          <p:nvPr/>
        </p:nvCxnSpPr>
        <p:spPr>
          <a:xfrm flipH="1">
            <a:off x="7013275" y="797310"/>
            <a:ext cx="1158432"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4A1361F-0D9D-D70C-8EC1-9A0105121D0B}"/>
              </a:ext>
            </a:extLst>
          </p:cNvPr>
          <p:cNvCxnSpPr>
            <a:cxnSpLocks/>
            <a:stCxn id="18" idx="1"/>
          </p:cNvCxnSpPr>
          <p:nvPr/>
        </p:nvCxnSpPr>
        <p:spPr>
          <a:xfrm flipH="1">
            <a:off x="7660257" y="797310"/>
            <a:ext cx="511450" cy="288288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A80F2AB-00DD-DCE1-65F7-93306CF89D17}"/>
              </a:ext>
            </a:extLst>
          </p:cNvPr>
          <p:cNvSpPr txBox="1"/>
          <p:nvPr/>
        </p:nvSpPr>
        <p:spPr>
          <a:xfrm>
            <a:off x="4151437" y="4390018"/>
            <a:ext cx="3597872"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203 nodes with degree 0</a:t>
            </a:r>
          </a:p>
          <a:p>
            <a:pPr marL="742950" lvl="1" indent="-285750">
              <a:buFont typeface="Courier New" panose="02070309020205020404" pitchFamily="49" charset="0"/>
              <a:buChar char="o"/>
            </a:pPr>
            <a:r>
              <a:rPr lang="en-US" dirty="0">
                <a:solidFill>
                  <a:schemeClr val="bg1"/>
                </a:solidFill>
              </a:rPr>
              <a:t>Cities that do not have train stations</a:t>
            </a:r>
          </a:p>
          <a:p>
            <a:pPr marL="285750" indent="-285750">
              <a:buFont typeface="Courier New" panose="02070309020205020404" pitchFamily="49" charset="0"/>
              <a:buChar char="o"/>
            </a:pPr>
            <a:r>
              <a:rPr lang="en-US" dirty="0">
                <a:solidFill>
                  <a:schemeClr val="bg1"/>
                </a:solidFill>
              </a:rPr>
              <a:t>Odd/Even Pattern Shown</a:t>
            </a:r>
          </a:p>
          <a:p>
            <a:pPr marL="285750" indent="-285750">
              <a:buFont typeface="Courier New" panose="02070309020205020404" pitchFamily="49" charset="0"/>
              <a:buChar char="o"/>
            </a:pPr>
            <a:r>
              <a:rPr lang="en-US" dirty="0">
                <a:solidFill>
                  <a:schemeClr val="bg1"/>
                </a:solidFill>
              </a:rPr>
              <a:t>Higher Degrees?</a:t>
            </a:r>
          </a:p>
          <a:p>
            <a:pPr marL="742950" lvl="1" indent="-285750">
              <a:buFont typeface="Courier New" panose="02070309020205020404" pitchFamily="49" charset="0"/>
              <a:buChar char="o"/>
            </a:pPr>
            <a:r>
              <a:rPr lang="en-US" dirty="0">
                <a:solidFill>
                  <a:schemeClr val="bg1"/>
                </a:solidFill>
              </a:rPr>
              <a:t>Self Edges</a:t>
            </a:r>
          </a:p>
        </p:txBody>
      </p:sp>
      <p:sp>
        <p:nvSpPr>
          <p:cNvPr id="2063" name="TextBox 2062">
            <a:extLst>
              <a:ext uri="{FF2B5EF4-FFF2-40B4-BE49-F238E27FC236}">
                <a16:creationId xmlns:a16="http://schemas.microsoft.com/office/drawing/2014/main" id="{FF3CC909-1076-CE4E-FE4F-05161E60A704}"/>
              </a:ext>
            </a:extLst>
          </p:cNvPr>
          <p:cNvSpPr txBox="1"/>
          <p:nvPr/>
        </p:nvSpPr>
        <p:spPr>
          <a:xfrm>
            <a:off x="373245" y="1009221"/>
            <a:ext cx="3404942" cy="369332"/>
          </a:xfrm>
          <a:prstGeom prst="rect">
            <a:avLst/>
          </a:prstGeom>
          <a:noFill/>
        </p:spPr>
        <p:txBody>
          <a:bodyPr wrap="square" rtlCol="0">
            <a:spAutoFit/>
          </a:bodyPr>
          <a:lstStyle/>
          <a:p>
            <a:r>
              <a:rPr lang="en-US" dirty="0">
                <a:solidFill>
                  <a:schemeClr val="bg1"/>
                </a:solidFill>
              </a:rPr>
              <a:t>All nodes have degree &gt; 0</a:t>
            </a:r>
          </a:p>
        </p:txBody>
      </p:sp>
      <p:cxnSp>
        <p:nvCxnSpPr>
          <p:cNvPr id="2064" name="Straight Arrow Connector 2063">
            <a:extLst>
              <a:ext uri="{FF2B5EF4-FFF2-40B4-BE49-F238E27FC236}">
                <a16:creationId xmlns:a16="http://schemas.microsoft.com/office/drawing/2014/main" id="{B152D358-11CD-EEC7-910A-63A778E3FF04}"/>
              </a:ext>
            </a:extLst>
          </p:cNvPr>
          <p:cNvCxnSpPr>
            <a:cxnSpLocks/>
          </p:cNvCxnSpPr>
          <p:nvPr/>
        </p:nvCxnSpPr>
        <p:spPr>
          <a:xfrm>
            <a:off x="3307655" y="1193887"/>
            <a:ext cx="1438220" cy="2482475"/>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8" name="Straight Arrow Connector 2067">
            <a:extLst>
              <a:ext uri="{FF2B5EF4-FFF2-40B4-BE49-F238E27FC236}">
                <a16:creationId xmlns:a16="http://schemas.microsoft.com/office/drawing/2014/main" id="{B11B15EA-C0B4-2563-25C3-B664A9191986}"/>
              </a:ext>
            </a:extLst>
          </p:cNvPr>
          <p:cNvCxnSpPr>
            <a:cxnSpLocks/>
          </p:cNvCxnSpPr>
          <p:nvPr/>
        </p:nvCxnSpPr>
        <p:spPr>
          <a:xfrm flipH="1" flipV="1">
            <a:off x="845389" y="4155290"/>
            <a:ext cx="3306048" cy="442589"/>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2" name="Straight Arrow Connector 2071">
            <a:extLst>
              <a:ext uri="{FF2B5EF4-FFF2-40B4-BE49-F238E27FC236}">
                <a16:creationId xmlns:a16="http://schemas.microsoft.com/office/drawing/2014/main" id="{C477297F-4D8F-803E-B4F7-CEEF5BCB858C}"/>
              </a:ext>
            </a:extLst>
          </p:cNvPr>
          <p:cNvCxnSpPr>
            <a:cxnSpLocks/>
          </p:cNvCxnSpPr>
          <p:nvPr/>
        </p:nvCxnSpPr>
        <p:spPr>
          <a:xfrm flipH="1">
            <a:off x="1086928" y="5433233"/>
            <a:ext cx="3076023" cy="304292"/>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38D315B2-753E-C3CD-C939-9A52C4661EFC}"/>
              </a:ext>
            </a:extLst>
          </p:cNvPr>
          <p:cNvCxnSpPr>
            <a:cxnSpLocks/>
          </p:cNvCxnSpPr>
          <p:nvPr/>
        </p:nvCxnSpPr>
        <p:spPr>
          <a:xfrm flipH="1">
            <a:off x="1299714" y="5433233"/>
            <a:ext cx="2863237" cy="610457"/>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D68970A7-5478-E088-B4FC-F225C8762E51}"/>
              </a:ext>
            </a:extLst>
          </p:cNvPr>
          <p:cNvCxnSpPr>
            <a:cxnSpLocks/>
          </p:cNvCxnSpPr>
          <p:nvPr/>
        </p:nvCxnSpPr>
        <p:spPr>
          <a:xfrm flipH="1">
            <a:off x="1518249" y="5433233"/>
            <a:ext cx="2633188" cy="774126"/>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0" name="Straight Arrow Connector 2079">
            <a:extLst>
              <a:ext uri="{FF2B5EF4-FFF2-40B4-BE49-F238E27FC236}">
                <a16:creationId xmlns:a16="http://schemas.microsoft.com/office/drawing/2014/main" id="{B8056F22-37E5-535D-9CBF-DA6C71897BDF}"/>
              </a:ext>
            </a:extLst>
          </p:cNvPr>
          <p:cNvCxnSpPr>
            <a:cxnSpLocks/>
          </p:cNvCxnSpPr>
          <p:nvPr/>
        </p:nvCxnSpPr>
        <p:spPr>
          <a:xfrm flipH="1">
            <a:off x="3666226" y="5720619"/>
            <a:ext cx="485211" cy="590766"/>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3" name="Straight Arrow Connector 2082">
            <a:extLst>
              <a:ext uri="{FF2B5EF4-FFF2-40B4-BE49-F238E27FC236}">
                <a16:creationId xmlns:a16="http://schemas.microsoft.com/office/drawing/2014/main" id="{2E165917-B1E4-AC58-A202-4E79AF71790F}"/>
              </a:ext>
            </a:extLst>
          </p:cNvPr>
          <p:cNvCxnSpPr>
            <a:cxnSpLocks/>
          </p:cNvCxnSpPr>
          <p:nvPr/>
        </p:nvCxnSpPr>
        <p:spPr>
          <a:xfrm flipH="1">
            <a:off x="3545457" y="5737525"/>
            <a:ext cx="605980" cy="573860"/>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6" name="Straight Arrow Connector 2085">
            <a:extLst>
              <a:ext uri="{FF2B5EF4-FFF2-40B4-BE49-F238E27FC236}">
                <a16:creationId xmlns:a16="http://schemas.microsoft.com/office/drawing/2014/main" id="{CFC7D6AB-F06A-A659-6D73-352782C279F1}"/>
              </a:ext>
            </a:extLst>
          </p:cNvPr>
          <p:cNvCxnSpPr>
            <a:cxnSpLocks/>
          </p:cNvCxnSpPr>
          <p:nvPr/>
        </p:nvCxnSpPr>
        <p:spPr>
          <a:xfrm flipH="1">
            <a:off x="3460243" y="5731318"/>
            <a:ext cx="691194" cy="558669"/>
          </a:xfrm>
          <a:prstGeom prst="straightConnector1">
            <a:avLst/>
          </a:prstGeom>
          <a:ln w="1905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D7E17E-F5F2-F996-5DC3-1861B97E7296}"/>
              </a:ext>
            </a:extLst>
          </p:cNvPr>
          <p:cNvSpPr txBox="1"/>
          <p:nvPr/>
        </p:nvSpPr>
        <p:spPr>
          <a:xfrm>
            <a:off x="8171706" y="1729212"/>
            <a:ext cx="3889093"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242 nodes with degree 0</a:t>
            </a:r>
          </a:p>
          <a:p>
            <a:pPr marL="742950" lvl="1" indent="-285750">
              <a:buFont typeface="Courier New" panose="02070309020205020404" pitchFamily="49" charset="0"/>
              <a:buChar char="o"/>
            </a:pPr>
            <a:r>
              <a:rPr lang="en-US" dirty="0">
                <a:solidFill>
                  <a:schemeClr val="bg1"/>
                </a:solidFill>
              </a:rPr>
              <a:t>Nodes whose neighbors were not included in the sample</a:t>
            </a:r>
          </a:p>
          <a:p>
            <a:pPr marL="285750" indent="-285750">
              <a:buFont typeface="Courier New" panose="02070309020205020404" pitchFamily="49" charset="0"/>
              <a:buChar char="o"/>
            </a:pPr>
            <a:r>
              <a:rPr lang="en-US" dirty="0">
                <a:solidFill>
                  <a:schemeClr val="bg1"/>
                </a:solidFill>
              </a:rPr>
              <a:t>Odd/Even pattern not shown</a:t>
            </a:r>
          </a:p>
        </p:txBody>
      </p:sp>
    </p:spTree>
    <p:extLst>
      <p:ext uri="{BB962C8B-B14F-4D97-AF65-F5344CB8AC3E}">
        <p14:creationId xmlns:p14="http://schemas.microsoft.com/office/powerpoint/2010/main" val="62935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8"/>
                                        </p:tgtEl>
                                        <p:attrNameLst>
                                          <p:attrName>style.visibility</p:attrName>
                                        </p:attrNameLst>
                                      </p:cBhvr>
                                      <p:to>
                                        <p:strVal val="visible"/>
                                      </p:to>
                                    </p:set>
                                    <p:animEffect transition="in" filter="fade">
                                      <p:cBhvr>
                                        <p:cTn id="12" dur="500"/>
                                        <p:tgtEl>
                                          <p:spTgt spid="20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4"/>
                                        </p:tgtEl>
                                        <p:attrNameLst>
                                          <p:attrName>style.visibility</p:attrName>
                                        </p:attrNameLst>
                                      </p:cBhvr>
                                      <p:to>
                                        <p:strVal val="visible"/>
                                      </p:to>
                                    </p:set>
                                    <p:animEffect transition="in" filter="fade">
                                      <p:cBhvr>
                                        <p:cTn id="22" dur="500"/>
                                        <p:tgtEl>
                                          <p:spTgt spid="20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63"/>
                                        </p:tgtEl>
                                        <p:attrNameLst>
                                          <p:attrName>style.visibility</p:attrName>
                                        </p:attrNameLst>
                                      </p:cBhvr>
                                      <p:to>
                                        <p:strVal val="visible"/>
                                      </p:to>
                                    </p:set>
                                    <p:animEffect transition="in" filter="fade">
                                      <p:cBhvr>
                                        <p:cTn id="27" dur="500"/>
                                        <p:tgtEl>
                                          <p:spTgt spid="20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68"/>
                                        </p:tgtEl>
                                        <p:attrNameLst>
                                          <p:attrName>style.visibility</p:attrName>
                                        </p:attrNameLst>
                                      </p:cBhvr>
                                      <p:to>
                                        <p:strVal val="visible"/>
                                      </p:to>
                                    </p:set>
                                    <p:animEffect transition="in" filter="fade">
                                      <p:cBhvr>
                                        <p:cTn id="63" dur="500"/>
                                        <p:tgtEl>
                                          <p:spTgt spid="206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fade">
                                      <p:cBhvr>
                                        <p:cTn id="68" dur="500"/>
                                        <p:tgtEl>
                                          <p:spTgt spid="49">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9">
                                            <p:txEl>
                                              <p:pRg st="1" end="1"/>
                                            </p:txEl>
                                          </p:spTgt>
                                        </p:tgtEl>
                                        <p:attrNameLst>
                                          <p:attrName>style.visibility</p:attrName>
                                        </p:attrNameLst>
                                      </p:cBhvr>
                                      <p:to>
                                        <p:strVal val="visible"/>
                                      </p:to>
                                    </p:set>
                                    <p:animEffect transition="in" filter="fade">
                                      <p:cBhvr>
                                        <p:cTn id="73" dur="500"/>
                                        <p:tgtEl>
                                          <p:spTgt spid="49">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72"/>
                                        </p:tgtEl>
                                        <p:attrNameLst>
                                          <p:attrName>style.visibility</p:attrName>
                                        </p:attrNameLst>
                                      </p:cBhvr>
                                      <p:to>
                                        <p:strVal val="visible"/>
                                      </p:to>
                                    </p:set>
                                    <p:animEffect transition="in" filter="fade">
                                      <p:cBhvr>
                                        <p:cTn id="78" dur="500"/>
                                        <p:tgtEl>
                                          <p:spTgt spid="2072"/>
                                        </p:tgtEl>
                                      </p:cBhvr>
                                    </p:animEffect>
                                  </p:childTnLst>
                                </p:cTn>
                              </p:par>
                              <p:par>
                                <p:cTn id="79" presetID="10" presetClass="entr" presetSubtype="0" fill="hold" nodeType="withEffect">
                                  <p:stCondLst>
                                    <p:cond delay="0"/>
                                  </p:stCondLst>
                                  <p:childTnLst>
                                    <p:set>
                                      <p:cBhvr>
                                        <p:cTn id="80" dur="1" fill="hold">
                                          <p:stCondLst>
                                            <p:cond delay="0"/>
                                          </p:stCondLst>
                                        </p:cTn>
                                        <p:tgtEl>
                                          <p:spTgt spid="2075"/>
                                        </p:tgtEl>
                                        <p:attrNameLst>
                                          <p:attrName>style.visibility</p:attrName>
                                        </p:attrNameLst>
                                      </p:cBhvr>
                                      <p:to>
                                        <p:strVal val="visible"/>
                                      </p:to>
                                    </p:set>
                                    <p:animEffect transition="in" filter="fade">
                                      <p:cBhvr>
                                        <p:cTn id="81" dur="500"/>
                                        <p:tgtEl>
                                          <p:spTgt spid="2075"/>
                                        </p:tgtEl>
                                      </p:cBhvr>
                                    </p:animEffect>
                                  </p:childTnLst>
                                </p:cTn>
                              </p:par>
                              <p:par>
                                <p:cTn id="82" presetID="10" presetClass="entr" presetSubtype="0" fill="hold" nodeType="withEffect">
                                  <p:stCondLst>
                                    <p:cond delay="0"/>
                                  </p:stCondLst>
                                  <p:childTnLst>
                                    <p:set>
                                      <p:cBhvr>
                                        <p:cTn id="83" dur="1" fill="hold">
                                          <p:stCondLst>
                                            <p:cond delay="0"/>
                                          </p:stCondLst>
                                        </p:cTn>
                                        <p:tgtEl>
                                          <p:spTgt spid="2077"/>
                                        </p:tgtEl>
                                        <p:attrNameLst>
                                          <p:attrName>style.visibility</p:attrName>
                                        </p:attrNameLst>
                                      </p:cBhvr>
                                      <p:to>
                                        <p:strVal val="visible"/>
                                      </p:to>
                                    </p:set>
                                    <p:animEffect transition="in" filter="fade">
                                      <p:cBhvr>
                                        <p:cTn id="84" dur="500"/>
                                        <p:tgtEl>
                                          <p:spTgt spid="207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9">
                                            <p:txEl>
                                              <p:pRg st="2" end="2"/>
                                            </p:txEl>
                                          </p:spTgt>
                                        </p:tgtEl>
                                        <p:attrNameLst>
                                          <p:attrName>style.visibility</p:attrName>
                                        </p:attrNameLst>
                                      </p:cBhvr>
                                      <p:to>
                                        <p:strVal val="visible"/>
                                      </p:to>
                                    </p:set>
                                    <p:animEffect transition="in" filter="fade">
                                      <p:cBhvr>
                                        <p:cTn id="89" dur="500"/>
                                        <p:tgtEl>
                                          <p:spTgt spid="49">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80"/>
                                        </p:tgtEl>
                                        <p:attrNameLst>
                                          <p:attrName>style.visibility</p:attrName>
                                        </p:attrNameLst>
                                      </p:cBhvr>
                                      <p:to>
                                        <p:strVal val="visible"/>
                                      </p:to>
                                    </p:set>
                                    <p:animEffect transition="in" filter="fade">
                                      <p:cBhvr>
                                        <p:cTn id="94" dur="500"/>
                                        <p:tgtEl>
                                          <p:spTgt spid="2080"/>
                                        </p:tgtEl>
                                      </p:cBhvr>
                                    </p:animEffect>
                                  </p:childTnLst>
                                </p:cTn>
                              </p:par>
                              <p:par>
                                <p:cTn id="95" presetID="10" presetClass="entr" presetSubtype="0" fill="hold" nodeType="withEffect">
                                  <p:stCondLst>
                                    <p:cond delay="0"/>
                                  </p:stCondLst>
                                  <p:childTnLst>
                                    <p:set>
                                      <p:cBhvr>
                                        <p:cTn id="96" dur="1" fill="hold">
                                          <p:stCondLst>
                                            <p:cond delay="0"/>
                                          </p:stCondLst>
                                        </p:cTn>
                                        <p:tgtEl>
                                          <p:spTgt spid="2083"/>
                                        </p:tgtEl>
                                        <p:attrNameLst>
                                          <p:attrName>style.visibility</p:attrName>
                                        </p:attrNameLst>
                                      </p:cBhvr>
                                      <p:to>
                                        <p:strVal val="visible"/>
                                      </p:to>
                                    </p:set>
                                    <p:animEffect transition="in" filter="fade">
                                      <p:cBhvr>
                                        <p:cTn id="97" dur="500"/>
                                        <p:tgtEl>
                                          <p:spTgt spid="2083"/>
                                        </p:tgtEl>
                                      </p:cBhvr>
                                    </p:animEffect>
                                  </p:childTnLst>
                                </p:cTn>
                              </p:par>
                              <p:par>
                                <p:cTn id="98" presetID="10" presetClass="entr" presetSubtype="0" fill="hold" nodeType="withEffect">
                                  <p:stCondLst>
                                    <p:cond delay="0"/>
                                  </p:stCondLst>
                                  <p:childTnLst>
                                    <p:set>
                                      <p:cBhvr>
                                        <p:cTn id="99" dur="1" fill="hold">
                                          <p:stCondLst>
                                            <p:cond delay="0"/>
                                          </p:stCondLst>
                                        </p:cTn>
                                        <p:tgtEl>
                                          <p:spTgt spid="2086"/>
                                        </p:tgtEl>
                                        <p:attrNameLst>
                                          <p:attrName>style.visibility</p:attrName>
                                        </p:attrNameLst>
                                      </p:cBhvr>
                                      <p:to>
                                        <p:strVal val="visible"/>
                                      </p:to>
                                    </p:set>
                                    <p:animEffect transition="in" filter="fade">
                                      <p:cBhvr>
                                        <p:cTn id="100" dur="500"/>
                                        <p:tgtEl>
                                          <p:spTgt spid="208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9">
                                            <p:txEl>
                                              <p:pRg st="3" end="3"/>
                                            </p:txEl>
                                          </p:spTgt>
                                        </p:tgtEl>
                                        <p:attrNameLst>
                                          <p:attrName>style.visibility</p:attrName>
                                        </p:attrNameLst>
                                      </p:cBhvr>
                                      <p:to>
                                        <p:strVal val="visible"/>
                                      </p:to>
                                    </p:set>
                                    <p:animEffect transition="in" filter="fade">
                                      <p:cBhvr>
                                        <p:cTn id="105" dur="500"/>
                                        <p:tgtEl>
                                          <p:spTgt spid="49">
                                            <p:txEl>
                                              <p:pRg st="3" end="3"/>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9">
                                            <p:txEl>
                                              <p:pRg st="4" end="4"/>
                                            </p:txEl>
                                          </p:spTgt>
                                        </p:tgtEl>
                                        <p:attrNameLst>
                                          <p:attrName>style.visibility</p:attrName>
                                        </p:attrNameLst>
                                      </p:cBhvr>
                                      <p:to>
                                        <p:strVal val="visible"/>
                                      </p:to>
                                    </p:set>
                                    <p:animEffect transition="in" filter="fade">
                                      <p:cBhvr>
                                        <p:cTn id="110" dur="500"/>
                                        <p:tgtEl>
                                          <p:spTgt spid="49">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
                                            <p:txEl>
                                              <p:pRg st="0" end="0"/>
                                            </p:txEl>
                                          </p:spTgt>
                                        </p:tgtEl>
                                        <p:attrNameLst>
                                          <p:attrName>style.visibility</p:attrName>
                                        </p:attrNameLst>
                                      </p:cBhvr>
                                      <p:to>
                                        <p:strVal val="visible"/>
                                      </p:to>
                                    </p:set>
                                    <p:animEffect transition="in" filter="fade">
                                      <p:cBhvr>
                                        <p:cTn id="115" dur="500"/>
                                        <p:tgtEl>
                                          <p:spTgt spid="3">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
                                            <p:txEl>
                                              <p:pRg st="1" end="1"/>
                                            </p:txEl>
                                          </p:spTgt>
                                        </p:tgtEl>
                                        <p:attrNameLst>
                                          <p:attrName>style.visibility</p:attrName>
                                        </p:attrNameLst>
                                      </p:cBhvr>
                                      <p:to>
                                        <p:strVal val="visible"/>
                                      </p:to>
                                    </p:set>
                                    <p:animEffect transition="in" filter="fade">
                                      <p:cBhvr>
                                        <p:cTn id="120" dur="500"/>
                                        <p:tgtEl>
                                          <p:spTgt spid="3">
                                            <p:txEl>
                                              <p:pRg st="1" end="1"/>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
                                            <p:txEl>
                                              <p:pRg st="2" end="2"/>
                                            </p:txEl>
                                          </p:spTgt>
                                        </p:tgtEl>
                                        <p:attrNameLst>
                                          <p:attrName>style.visibility</p:attrName>
                                        </p:attrNameLst>
                                      </p:cBhvr>
                                      <p:to>
                                        <p:strVal val="visible"/>
                                      </p:to>
                                    </p:set>
                                    <p:animEffect transition="in" filter="fade">
                                      <p:cBhvr>
                                        <p:cTn id="1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6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4210262372"/>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857EAA3-1994-3F12-280B-E9E2575C6A85}"/>
              </a:ext>
            </a:extLst>
          </p:cNvPr>
          <p:cNvSpPr/>
          <p:nvPr/>
        </p:nvSpPr>
        <p:spPr>
          <a:xfrm>
            <a:off x="1444914" y="2469513"/>
            <a:ext cx="1917411" cy="31502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Assortativity</a:t>
            </a:r>
          </a:p>
        </p:txBody>
      </p:sp>
      <p:sp>
        <p:nvSpPr>
          <p:cNvPr id="3" name="Rectangle 2">
            <a:extLst>
              <a:ext uri="{FF2B5EF4-FFF2-40B4-BE49-F238E27FC236}">
                <a16:creationId xmlns:a16="http://schemas.microsoft.com/office/drawing/2014/main" id="{117081C8-219D-41DE-D8A2-ACFC28A06D45}"/>
              </a:ext>
            </a:extLst>
          </p:cNvPr>
          <p:cNvSpPr/>
          <p:nvPr/>
        </p:nvSpPr>
        <p:spPr>
          <a:xfrm>
            <a:off x="3969039" y="2483799"/>
            <a:ext cx="1917411" cy="31502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AA4C5C-BDDB-FA67-FE2E-C9B9187CC1A1}"/>
              </a:ext>
            </a:extLst>
          </p:cNvPr>
          <p:cNvSpPr/>
          <p:nvPr/>
        </p:nvSpPr>
        <p:spPr>
          <a:xfrm>
            <a:off x="6493164" y="2469513"/>
            <a:ext cx="1917411" cy="31502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1BCBDC-6B36-3E42-AE68-78C0509DAC82}"/>
              </a:ext>
            </a:extLst>
          </p:cNvPr>
          <p:cNvSpPr/>
          <p:nvPr/>
        </p:nvSpPr>
        <p:spPr>
          <a:xfrm>
            <a:off x="8572500" y="2307588"/>
            <a:ext cx="2268393" cy="31502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Are cities more likely to be connected if they have similar ______?</a:t>
            </a:r>
          </a:p>
        </p:txBody>
      </p:sp>
    </p:spTree>
    <p:extLst>
      <p:ext uri="{BB962C8B-B14F-4D97-AF65-F5344CB8AC3E}">
        <p14:creationId xmlns:p14="http://schemas.microsoft.com/office/powerpoint/2010/main" val="319498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Sphere of mesh and nodes">
            <a:extLst>
              <a:ext uri="{FF2B5EF4-FFF2-40B4-BE49-F238E27FC236}">
                <a16:creationId xmlns:a16="http://schemas.microsoft.com/office/drawing/2014/main" id="{02B46F19-6A56-9829-C6A7-C29D0459DC25}"/>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4" name="Rectangle 3">
            <a:extLst>
              <a:ext uri="{FF2B5EF4-FFF2-40B4-BE49-F238E27FC236}">
                <a16:creationId xmlns:a16="http://schemas.microsoft.com/office/drawing/2014/main" id="{F8D2DBF3-F9D3-3F76-F06B-D7385BC58EE3}"/>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7295969"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Assortativity by State</a:t>
            </a:r>
            <a:endParaRPr lang="en-US" dirty="0">
              <a:solidFill>
                <a:srgbClr val="FFFFFF"/>
              </a:solidFill>
            </a:endParaRP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622301"/>
                <a:ext cx="11434672" cy="2949949"/>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2000" dirty="0">
                    <a:solidFill>
                      <a:schemeClr val="bg1"/>
                    </a:solidFill>
                  </a:rPr>
                  <a:t>Both are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Trains travel between big cities in the same state more often than different states</a:t>
                </a:r>
              </a:p>
              <a:p>
                <a:pPr lvl="1">
                  <a:lnSpc>
                    <a:spcPct val="120000"/>
                  </a:lnSpc>
                  <a:buClr>
                    <a:schemeClr val="bg1"/>
                  </a:buClr>
                  <a:buFont typeface="Courier New" panose="02070309020205020404" pitchFamily="49" charset="0"/>
                  <a:buChar char="o"/>
                </a:pP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𝑄</m:t>
                        </m:r>
                      </m:e>
                      <m:sub>
                        <m:r>
                          <a:rPr lang="en-US" sz="2000" b="0" i="1" smtClean="0">
                            <a:solidFill>
                              <a:schemeClr val="bg1"/>
                            </a:solidFill>
                            <a:latin typeface="Cambria Math" panose="02040503050406030204" pitchFamily="18" charset="0"/>
                          </a:rPr>
                          <m:t>𝑚𝑎𝑥</m:t>
                        </m:r>
                      </m:sub>
                    </m:sSub>
                    <m:r>
                      <a:rPr lang="en-US" sz="200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1</m:t>
                    </m:r>
                  </m:oMath>
                </a14:m>
                <a:r>
                  <a:rPr lang="en-US" sz="2000" dirty="0">
                    <a:solidFill>
                      <a:schemeClr val="bg1"/>
                    </a:solidFill>
                  </a:rPr>
                  <a:t> </a:t>
                </a:r>
              </a:p>
              <a:p>
                <a:pPr lvl="2">
                  <a:lnSpc>
                    <a:spcPct val="120000"/>
                  </a:lnSpc>
                  <a:buClr>
                    <a:schemeClr val="bg1"/>
                  </a:buClr>
                  <a:buFont typeface="Courier New" panose="02070309020205020404" pitchFamily="49" charset="0"/>
                  <a:buChar char="o"/>
                </a:pPr>
                <a:r>
                  <a:rPr lang="en-US" sz="1800" dirty="0">
                    <a:solidFill>
                      <a:schemeClr val="bg1"/>
                    </a:solidFill>
                  </a:rPr>
                  <a:t>Graph could be almost perfectly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Number of routes that cross a given states border is roughly even</a:t>
                </a:r>
              </a:p>
            </p:txBody>
          </p:sp>
        </mc:Choice>
        <mc:Fallback xmlns="">
          <p:sp>
            <p:nvSpPr>
              <p:cNvPr id="25" name="Content Placeholder 2">
                <a:extLst>
                  <a:ext uri="{FF2B5EF4-FFF2-40B4-BE49-F238E27FC236}">
                    <a16:creationId xmlns:a16="http://schemas.microsoft.com/office/drawing/2014/main" id="{BF38A68D-052C-3C4D-8AD0-52022B99A3F0}"/>
                  </a:ext>
                </a:extLst>
              </p:cNvPr>
              <p:cNvSpPr txBox="1">
                <a:spLocks noRot="1" noChangeAspect="1" noMove="1" noResize="1" noEditPoints="1" noAdjustHandles="1" noChangeArrowheads="1" noChangeShapeType="1" noTextEdit="1"/>
              </p:cNvSpPr>
              <p:nvPr/>
            </p:nvSpPr>
            <p:spPr>
              <a:xfrm>
                <a:off x="338228" y="3622301"/>
                <a:ext cx="11434672" cy="2949949"/>
              </a:xfrm>
              <a:prstGeom prst="rect">
                <a:avLst/>
              </a:prstGeom>
              <a:blipFill>
                <a:blip r:embed="rId3"/>
                <a:stretch>
                  <a:fillRect l="-1066" t="-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2113537923"/>
                  </p:ext>
                </p:extLst>
              </p:nvPr>
            </p:nvGraphicFramePr>
            <p:xfrm>
              <a:off x="1058173" y="1500814"/>
              <a:ext cx="10075653" cy="1734885"/>
            </p:xfrm>
            <a:graphic>
              <a:graphicData uri="http://schemas.openxmlformats.org/drawingml/2006/table">
                <a:tbl>
                  <a:tblPr firstRow="1" bandRow="1">
                    <a:tableStyleId>{5C22544A-7EE6-4342-B048-85BDC9FD1C3A}</a:tableStyleId>
                  </a:tblPr>
                  <a:tblGrid>
                    <a:gridCol w="2286703">
                      <a:extLst>
                        <a:ext uri="{9D8B030D-6E8A-4147-A177-3AD203B41FA5}">
                          <a16:colId xmlns:a16="http://schemas.microsoft.com/office/drawing/2014/main" val="2284237109"/>
                        </a:ext>
                      </a:extLst>
                    </a:gridCol>
                    <a:gridCol w="3894475">
                      <a:extLst>
                        <a:ext uri="{9D8B030D-6E8A-4147-A177-3AD203B41FA5}">
                          <a16:colId xmlns:a16="http://schemas.microsoft.com/office/drawing/2014/main" val="117860275"/>
                        </a:ext>
                      </a:extLst>
                    </a:gridCol>
                    <a:gridCol w="3894475">
                      <a:extLst>
                        <a:ext uri="{9D8B030D-6E8A-4147-A177-3AD203B41FA5}">
                          <a16:colId xmlns:a16="http://schemas.microsoft.com/office/drawing/2014/main" val="135205513"/>
                        </a:ext>
                      </a:extLst>
                    </a:gridCol>
                  </a:tblGrid>
                  <a:tr h="578295">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Non-Induced Graph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𝑄</m:t>
                                </m:r>
                              </m:oMath>
                            </m:oMathPara>
                          </a14:m>
                          <a:endParaRPr lang="en-US" sz="2000" dirty="0">
                            <a:solidFill>
                              <a:schemeClr val="bg1"/>
                            </a:solidFill>
                          </a:endParaRP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0.1469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0.1898</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𝑄</m:t>
                                    </m:r>
                                  </m:e>
                                  <m:sub>
                                    <m:r>
                                      <a:rPr lang="en-US" sz="2000" b="0" i="1" smtClean="0">
                                        <a:solidFill>
                                          <a:schemeClr val="bg1"/>
                                        </a:solidFill>
                                        <a:latin typeface="Cambria Math" panose="02040503050406030204" pitchFamily="18" charset="0"/>
                                      </a:rPr>
                                      <m:t>𝑚𝑎𝑥</m:t>
                                    </m:r>
                                  </m:sub>
                                </m:sSub>
                              </m:oMath>
                            </m:oMathPara>
                          </a14:m>
                          <a:endParaRPr lang="en-US" sz="2000" dirty="0">
                            <a:solidFill>
                              <a:schemeClr val="bg1"/>
                            </a:solidFill>
                          </a:endParaRP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0.9956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0.9927</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bl>
              </a:graphicData>
            </a:graphic>
          </p:graphicFrame>
        </mc:Choice>
        <mc:Fallback xmlns="">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2113537923"/>
                  </p:ext>
                </p:extLst>
              </p:nvPr>
            </p:nvGraphicFramePr>
            <p:xfrm>
              <a:off x="1058173" y="1500814"/>
              <a:ext cx="10075653" cy="1734885"/>
            </p:xfrm>
            <a:graphic>
              <a:graphicData uri="http://schemas.openxmlformats.org/drawingml/2006/table">
                <a:tbl>
                  <a:tblPr firstRow="1" bandRow="1">
                    <a:tableStyleId>{5C22544A-7EE6-4342-B048-85BDC9FD1C3A}</a:tableStyleId>
                  </a:tblPr>
                  <a:tblGrid>
                    <a:gridCol w="2286703">
                      <a:extLst>
                        <a:ext uri="{9D8B030D-6E8A-4147-A177-3AD203B41FA5}">
                          <a16:colId xmlns:a16="http://schemas.microsoft.com/office/drawing/2014/main" val="2284237109"/>
                        </a:ext>
                      </a:extLst>
                    </a:gridCol>
                    <a:gridCol w="3894475">
                      <a:extLst>
                        <a:ext uri="{9D8B030D-6E8A-4147-A177-3AD203B41FA5}">
                          <a16:colId xmlns:a16="http://schemas.microsoft.com/office/drawing/2014/main" val="117860275"/>
                        </a:ext>
                      </a:extLst>
                    </a:gridCol>
                    <a:gridCol w="3894475">
                      <a:extLst>
                        <a:ext uri="{9D8B030D-6E8A-4147-A177-3AD203B41FA5}">
                          <a16:colId xmlns:a16="http://schemas.microsoft.com/office/drawing/2014/main" val="135205513"/>
                        </a:ext>
                      </a:extLst>
                    </a:gridCol>
                  </a:tblGrid>
                  <a:tr h="578295">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Non-Induced Graph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endParaRPr lang="en-US"/>
                        </a:p>
                      </a:txBody>
                      <a:tcPr anchor="ctr">
                        <a:lnR w="28575" cap="flat" cmpd="sng" algn="ctr">
                          <a:solidFill>
                            <a:schemeClr val="bg1"/>
                          </a:solidFill>
                          <a:prstDash val="solid"/>
                          <a:round/>
                          <a:headEnd type="none" w="med" len="med"/>
                          <a:tailEnd type="none" w="med" len="med"/>
                        </a:lnR>
                        <a:blipFill>
                          <a:blip r:embed="rId4"/>
                          <a:stretch>
                            <a:fillRect l="-267" t="-101053" r="-342133" b="-125263"/>
                          </a:stretch>
                        </a:blipFill>
                      </a:tcPr>
                    </a:tc>
                    <a:tc>
                      <a:txBody>
                        <a:bodyPr/>
                        <a:lstStyle/>
                        <a:p>
                          <a:pPr algn="ctr">
                            <a:lnSpc>
                              <a:spcPct val="150000"/>
                            </a:lnSpc>
                          </a:pPr>
                          <a:r>
                            <a:rPr lang="en-US" sz="2400" dirty="0">
                              <a:solidFill>
                                <a:schemeClr val="bg1"/>
                              </a:solidFill>
                            </a:rPr>
                            <a:t>0.1469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0.1898</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endParaRPr lang="en-US"/>
                        </a:p>
                      </a:txBody>
                      <a:tcPr anchor="ctr">
                        <a:lnR w="28575" cap="flat" cmpd="sng" algn="ctr">
                          <a:solidFill>
                            <a:schemeClr val="bg1"/>
                          </a:solidFill>
                          <a:prstDash val="solid"/>
                          <a:round/>
                          <a:headEnd type="none" w="med" len="med"/>
                          <a:tailEnd type="none" w="med" len="med"/>
                        </a:lnR>
                        <a:blipFill>
                          <a:blip r:embed="rId4"/>
                          <a:stretch>
                            <a:fillRect l="-267" t="-201053" r="-342133" b="-25263"/>
                          </a:stretch>
                        </a:blipFill>
                      </a:tcPr>
                    </a:tc>
                    <a:tc>
                      <a:txBody>
                        <a:bodyPr/>
                        <a:lstStyle/>
                        <a:p>
                          <a:pPr algn="ctr">
                            <a:lnSpc>
                              <a:spcPct val="150000"/>
                            </a:lnSpc>
                          </a:pPr>
                          <a:r>
                            <a:rPr lang="en-US" sz="2400" dirty="0">
                              <a:solidFill>
                                <a:schemeClr val="bg1"/>
                              </a:solidFill>
                            </a:rPr>
                            <a:t>0.9956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0.9927</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bl>
              </a:graphicData>
            </a:graphic>
          </p:graphicFrame>
        </mc:Fallback>
      </mc:AlternateContent>
      <p:sp>
        <p:nvSpPr>
          <p:cNvPr id="27" name="Rectangle 26">
            <a:extLst>
              <a:ext uri="{FF2B5EF4-FFF2-40B4-BE49-F238E27FC236}">
                <a16:creationId xmlns:a16="http://schemas.microsoft.com/office/drawing/2014/main" id="{AC0E8EE2-2D88-F0C6-3943-F37EF0AFF5AC}"/>
              </a:ext>
            </a:extLst>
          </p:cNvPr>
          <p:cNvSpPr/>
          <p:nvPr/>
        </p:nvSpPr>
        <p:spPr>
          <a:xfrm>
            <a:off x="3750156" y="2164089"/>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8B085A-E8AD-0EBD-C6B3-7A4349BC075E}"/>
              </a:ext>
            </a:extLst>
          </p:cNvPr>
          <p:cNvSpPr/>
          <p:nvPr/>
        </p:nvSpPr>
        <p:spPr>
          <a:xfrm>
            <a:off x="7883844" y="2164089"/>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BBD5748-A85B-3A93-75A4-4C02AFA01EE7}"/>
              </a:ext>
            </a:extLst>
          </p:cNvPr>
          <p:cNvSpPr/>
          <p:nvPr/>
        </p:nvSpPr>
        <p:spPr>
          <a:xfrm>
            <a:off x="3907061" y="2699894"/>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283DCF-1941-1C13-F3E6-E7D83234B8BF}"/>
              </a:ext>
            </a:extLst>
          </p:cNvPr>
          <p:cNvSpPr/>
          <p:nvPr/>
        </p:nvSpPr>
        <p:spPr>
          <a:xfrm>
            <a:off x="7703299" y="2759529"/>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62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8"/>
                                        </p:tgtEl>
                                      </p:cBhvr>
                                    </p:animEffect>
                                    <p:set>
                                      <p:cBhvr>
                                        <p:cTn id="17" dur="1" fill="hold">
                                          <p:stCondLst>
                                            <p:cond delay="499"/>
                                          </p:stCondLst>
                                        </p:cTn>
                                        <p:tgtEl>
                                          <p:spTgt spid="2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500"/>
                                        <p:tgtEl>
                                          <p:spTgt spid="2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1" end="1"/>
                                            </p:txEl>
                                          </p:spTgt>
                                        </p:tgtEl>
                                        <p:attrNameLst>
                                          <p:attrName>style.visibility</p:attrName>
                                        </p:attrNameLst>
                                      </p:cBhvr>
                                      <p:to>
                                        <p:strVal val="visible"/>
                                      </p:to>
                                    </p:set>
                                    <p:animEffect transition="in" filter="fade">
                                      <p:cBhvr>
                                        <p:cTn id="32" dur="500"/>
                                        <p:tgtEl>
                                          <p:spTgt spid="2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animEffect transition="in" filter="fade">
                                      <p:cBhvr>
                                        <p:cTn id="37" dur="500"/>
                                        <p:tgtEl>
                                          <p:spTgt spid="2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3" end="3"/>
                                            </p:txEl>
                                          </p:spTgt>
                                        </p:tgtEl>
                                        <p:attrNameLst>
                                          <p:attrName>style.visibility</p:attrName>
                                        </p:attrNameLst>
                                      </p:cBhvr>
                                      <p:to>
                                        <p:strVal val="visible"/>
                                      </p:to>
                                    </p:set>
                                    <p:animEffect transition="in" filter="fade">
                                      <p:cBhvr>
                                        <p:cTn id="42" dur="500"/>
                                        <p:tgtEl>
                                          <p:spTgt spid="2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4" end="4"/>
                                            </p:txEl>
                                          </p:spTgt>
                                        </p:tgtEl>
                                        <p:attrNameLst>
                                          <p:attrName>style.visibility</p:attrName>
                                        </p:attrNameLst>
                                      </p:cBhvr>
                                      <p:to>
                                        <p:strVal val="visible"/>
                                      </p:to>
                                    </p:set>
                                    <p:animEffect transition="in" filter="fade">
                                      <p:cBhvr>
                                        <p:cTn id="47" dur="500"/>
                                        <p:tgtEl>
                                          <p:spTgt spid="2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xEl>
                                              <p:pRg st="5" end="5"/>
                                            </p:txEl>
                                          </p:spTgt>
                                        </p:tgtEl>
                                        <p:attrNameLst>
                                          <p:attrName>style.visibility</p:attrName>
                                        </p:attrNameLst>
                                      </p:cBhvr>
                                      <p:to>
                                        <p:strVal val="visible"/>
                                      </p:to>
                                    </p:set>
                                    <p:animEffect transition="in" filter="fade">
                                      <p:cBhvr>
                                        <p:cTn id="52"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4" name="Rectangle 3">
            <a:extLst>
              <a:ext uri="{FF2B5EF4-FFF2-40B4-BE49-F238E27FC236}">
                <a16:creationId xmlns:a16="http://schemas.microsoft.com/office/drawing/2014/main" id="{602072D2-C58D-640F-B898-3FB296D5B1AA}"/>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7295969"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Scalar Assortativity</a:t>
            </a:r>
            <a:endParaRPr lang="en-US" dirty="0">
              <a:solidFill>
                <a:srgbClr val="FFFFFF"/>
              </a:solidFill>
            </a:endParaRPr>
          </a:p>
        </p:txBody>
      </p:sp>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821503"/>
            <a:ext cx="11434672" cy="275074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2000" dirty="0">
                <a:solidFill>
                  <a:schemeClr val="bg1"/>
                </a:solidFill>
              </a:rPr>
              <a:t>All attributes are assortatively mixed. Why?</a:t>
            </a:r>
          </a:p>
          <a:p>
            <a:pPr lvl="1">
              <a:lnSpc>
                <a:spcPct val="120000"/>
              </a:lnSpc>
              <a:buClr>
                <a:schemeClr val="bg1"/>
              </a:buClr>
              <a:buFont typeface="Courier New" panose="02070309020205020404" pitchFamily="49" charset="0"/>
              <a:buChar char="o"/>
            </a:pPr>
            <a:r>
              <a:rPr lang="en-US" sz="2000" dirty="0">
                <a:solidFill>
                  <a:schemeClr val="bg1"/>
                </a:solidFill>
              </a:rPr>
              <a:t>Why is change in population the most assortatively mixed?</a:t>
            </a:r>
          </a:p>
          <a:p>
            <a:pPr lvl="2">
              <a:lnSpc>
                <a:spcPct val="120000"/>
              </a:lnSpc>
              <a:buClr>
                <a:schemeClr val="bg1"/>
              </a:buClr>
              <a:buFont typeface="Courier New" panose="02070309020205020404" pitchFamily="49" charset="0"/>
              <a:buChar char="o"/>
            </a:pPr>
            <a:r>
              <a:rPr lang="en-US" sz="1800" dirty="0">
                <a:solidFill>
                  <a:schemeClr val="bg1"/>
                </a:solidFill>
              </a:rPr>
              <a:t>Geographical proximity?</a:t>
            </a:r>
          </a:p>
          <a:p>
            <a:pPr lvl="1">
              <a:lnSpc>
                <a:spcPct val="120000"/>
              </a:lnSpc>
              <a:buClr>
                <a:schemeClr val="bg1"/>
              </a:buClr>
              <a:buFont typeface="Courier New" panose="02070309020205020404" pitchFamily="49" charset="0"/>
              <a:buChar char="o"/>
            </a:pPr>
            <a:r>
              <a:rPr lang="en-US" sz="2000" dirty="0">
                <a:solidFill>
                  <a:schemeClr val="bg1"/>
                </a:solidFill>
              </a:rPr>
              <a:t>Why does it make sense for the non-induced graph to be more assortatively mixed by population than the induced graph?</a:t>
            </a:r>
            <a:r>
              <a:rPr lang="en-US" sz="1800" dirty="0">
                <a:solidFill>
                  <a:schemeClr val="bg1"/>
                </a:solidFill>
              </a:rPr>
              <a:t> </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783508034"/>
                  </p:ext>
                </p:extLst>
              </p:nvPr>
            </p:nvGraphicFramePr>
            <p:xfrm>
              <a:off x="857699" y="1120475"/>
              <a:ext cx="10476600" cy="2557845"/>
            </p:xfrm>
            <a:graphic>
              <a:graphicData uri="http://schemas.openxmlformats.org/drawingml/2006/table">
                <a:tbl>
                  <a:tblPr firstRow="1" bandRow="1">
                    <a:tableStyleId>{5C22544A-7EE6-4342-B048-85BDC9FD1C3A}</a:tableStyleId>
                  </a:tblPr>
                  <a:tblGrid>
                    <a:gridCol w="2523856">
                      <a:extLst>
                        <a:ext uri="{9D8B030D-6E8A-4147-A177-3AD203B41FA5}">
                          <a16:colId xmlns:a16="http://schemas.microsoft.com/office/drawing/2014/main" val="2284237109"/>
                        </a:ext>
                      </a:extLst>
                    </a:gridCol>
                    <a:gridCol w="3976372">
                      <a:extLst>
                        <a:ext uri="{9D8B030D-6E8A-4147-A177-3AD203B41FA5}">
                          <a16:colId xmlns:a16="http://schemas.microsoft.com/office/drawing/2014/main" val="117860275"/>
                        </a:ext>
                      </a:extLst>
                    </a:gridCol>
                    <a:gridCol w="3976372">
                      <a:extLst>
                        <a:ext uri="{9D8B030D-6E8A-4147-A177-3AD203B41FA5}">
                          <a16:colId xmlns:a16="http://schemas.microsoft.com/office/drawing/2014/main" val="135205513"/>
                        </a:ext>
                      </a:extLst>
                    </a:gridCol>
                  </a:tblGrid>
                  <a:tr h="370840">
                    <a:tc>
                      <a:txBody>
                        <a:bodyPr/>
                        <a:lstStyle/>
                        <a:p>
                          <a:pPr algn="ctr">
                            <a:lnSpc>
                              <a:spcPct val="150000"/>
                            </a:lnSpc>
                          </a:pPr>
                          <a:r>
                            <a:rPr lang="en-US" sz="2400" dirty="0"/>
                            <a:t>Attribute</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400" dirty="0"/>
                            <a:t>Non-Induced Graph</a:t>
                          </a:r>
                        </a:p>
                        <a:p>
                          <a:pPr algn="ctr">
                            <a:lnSpc>
                              <a:spcPct val="100000"/>
                            </a:lnSpc>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𝒓</m:t>
                                </m:r>
                              </m:oMath>
                            </m:oMathPara>
                          </a14:m>
                          <a:endParaRPr lang="en-US" sz="2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400" dirty="0"/>
                            <a:t>Induced Graph</a:t>
                          </a:r>
                        </a:p>
                        <a:p>
                          <a:pPr algn="ctr">
                            <a:lnSpc>
                              <a:spcPct val="100000"/>
                            </a:lnSpc>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𝒓</m:t>
                                </m:r>
                              </m:oMath>
                            </m:oMathPara>
                          </a14:m>
                          <a:endParaRPr lang="en-US" sz="2400" dirty="0"/>
                        </a:p>
                      </a:txBody>
                      <a:tcPr anchor="ctr">
                        <a:lnL w="28575"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578295">
                    <a:tc>
                      <a:txBody>
                        <a:bodyPr/>
                        <a:lstStyle/>
                        <a:p>
                          <a:pPr algn="ctr">
                            <a:lnSpc>
                              <a:spcPct val="150000"/>
                            </a:lnSpc>
                          </a:pPr>
                          <a:r>
                            <a:rPr lang="en-US" sz="1800" dirty="0">
                              <a:solidFill>
                                <a:schemeClr val="bg1"/>
                              </a:solidFill>
                            </a:rPr>
                            <a:t>Population</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0.1033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0.0586</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r>
                            <a:rPr lang="en-US" sz="1800" dirty="0">
                              <a:solidFill>
                                <a:schemeClr val="bg1"/>
                              </a:solidFill>
                            </a:rPr>
                            <a:t>Change in Population</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0.5949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0.6457</a:t>
                          </a:r>
                        </a:p>
                      </a:txBody>
                      <a:tcPr anchor="ctr">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578295">
                    <a:tc>
                      <a:txBody>
                        <a:bodyPr/>
                        <a:lstStyle/>
                        <a:p>
                          <a:pPr algn="ctr">
                            <a:lnSpc>
                              <a:spcPct val="150000"/>
                            </a:lnSpc>
                          </a:pPr>
                          <a:r>
                            <a:rPr lang="en-US" sz="1800" dirty="0">
                              <a:solidFill>
                                <a:schemeClr val="bg1"/>
                              </a:solidFill>
                            </a:rPr>
                            <a:t>Geographical Area</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0.5663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0.4500</a:t>
                          </a:r>
                        </a:p>
                      </a:txBody>
                      <a:tcPr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bl>
              </a:graphicData>
            </a:graphic>
          </p:graphicFrame>
        </mc:Choice>
        <mc:Fallback xmlns="">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783508034"/>
                  </p:ext>
                </p:extLst>
              </p:nvPr>
            </p:nvGraphicFramePr>
            <p:xfrm>
              <a:off x="857699" y="1120475"/>
              <a:ext cx="10476600" cy="2557845"/>
            </p:xfrm>
            <a:graphic>
              <a:graphicData uri="http://schemas.openxmlformats.org/drawingml/2006/table">
                <a:tbl>
                  <a:tblPr firstRow="1" bandRow="1">
                    <a:tableStyleId>{5C22544A-7EE6-4342-B048-85BDC9FD1C3A}</a:tableStyleId>
                  </a:tblPr>
                  <a:tblGrid>
                    <a:gridCol w="2523856">
                      <a:extLst>
                        <a:ext uri="{9D8B030D-6E8A-4147-A177-3AD203B41FA5}">
                          <a16:colId xmlns:a16="http://schemas.microsoft.com/office/drawing/2014/main" val="2284237109"/>
                        </a:ext>
                      </a:extLst>
                    </a:gridCol>
                    <a:gridCol w="3976372">
                      <a:extLst>
                        <a:ext uri="{9D8B030D-6E8A-4147-A177-3AD203B41FA5}">
                          <a16:colId xmlns:a16="http://schemas.microsoft.com/office/drawing/2014/main" val="117860275"/>
                        </a:ext>
                      </a:extLst>
                    </a:gridCol>
                    <a:gridCol w="3976372">
                      <a:extLst>
                        <a:ext uri="{9D8B030D-6E8A-4147-A177-3AD203B41FA5}">
                          <a16:colId xmlns:a16="http://schemas.microsoft.com/office/drawing/2014/main" val="135205513"/>
                        </a:ext>
                      </a:extLst>
                    </a:gridCol>
                  </a:tblGrid>
                  <a:tr h="822960">
                    <a:tc>
                      <a:txBody>
                        <a:bodyPr/>
                        <a:lstStyle/>
                        <a:p>
                          <a:pPr algn="ctr">
                            <a:lnSpc>
                              <a:spcPct val="150000"/>
                            </a:lnSpc>
                          </a:pPr>
                          <a:r>
                            <a:rPr lang="en-US" sz="2400" dirty="0"/>
                            <a:t>Attribute</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endParaRPr lang="en-US"/>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a:blip r:embed="rId3"/>
                          <a:stretch>
                            <a:fillRect l="-63553" t="-4444" r="-100613" b="-229630"/>
                          </a:stretch>
                        </a:blipFill>
                      </a:tcPr>
                    </a:tc>
                    <a:tc>
                      <a:txBody>
                        <a:bodyPr/>
                        <a:lstStyle/>
                        <a:p>
                          <a:endParaRPr lang="en-US"/>
                        </a:p>
                      </a:txBody>
                      <a:tcPr anchor="ctr">
                        <a:lnL w="28575" cap="flat" cmpd="sng" algn="ctr">
                          <a:solidFill>
                            <a:schemeClr val="bg1"/>
                          </a:solidFill>
                          <a:prstDash val="solid"/>
                          <a:round/>
                          <a:headEnd type="none" w="med" len="med"/>
                          <a:tailEnd type="none" w="med" len="med"/>
                        </a:lnL>
                        <a:blipFill>
                          <a:blip r:embed="rId3"/>
                          <a:stretch>
                            <a:fillRect l="-163553" t="-4444" r="-613" b="-229630"/>
                          </a:stretch>
                        </a:blipFill>
                      </a:tcPr>
                    </a:tc>
                    <a:extLst>
                      <a:ext uri="{0D108BD9-81ED-4DB2-BD59-A6C34878D82A}">
                        <a16:rowId xmlns:a16="http://schemas.microsoft.com/office/drawing/2014/main" val="2591809688"/>
                      </a:ext>
                    </a:extLst>
                  </a:tr>
                  <a:tr h="578295">
                    <a:tc>
                      <a:txBody>
                        <a:bodyPr/>
                        <a:lstStyle/>
                        <a:p>
                          <a:pPr algn="ctr">
                            <a:lnSpc>
                              <a:spcPct val="150000"/>
                            </a:lnSpc>
                          </a:pPr>
                          <a:r>
                            <a:rPr lang="en-US" sz="1800" dirty="0">
                              <a:solidFill>
                                <a:schemeClr val="bg1"/>
                              </a:solidFill>
                            </a:rPr>
                            <a:t>Population</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0.1033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0.0586</a:t>
                          </a:r>
                        </a:p>
                      </a:txBody>
                      <a:tcPr anchor="ctr">
                        <a:lnL w="28575"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578295">
                    <a:tc>
                      <a:txBody>
                        <a:bodyPr/>
                        <a:lstStyle/>
                        <a:p>
                          <a:pPr algn="ctr">
                            <a:lnSpc>
                              <a:spcPct val="150000"/>
                            </a:lnSpc>
                          </a:pPr>
                          <a:r>
                            <a:rPr lang="en-US" sz="1800" dirty="0">
                              <a:solidFill>
                                <a:schemeClr val="bg1"/>
                              </a:solidFill>
                            </a:rPr>
                            <a:t>Change in Population</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0.5949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0.6457</a:t>
                          </a:r>
                        </a:p>
                      </a:txBody>
                      <a:tcPr anchor="ctr">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578295">
                    <a:tc>
                      <a:txBody>
                        <a:bodyPr/>
                        <a:lstStyle/>
                        <a:p>
                          <a:pPr algn="ctr">
                            <a:lnSpc>
                              <a:spcPct val="150000"/>
                            </a:lnSpc>
                          </a:pPr>
                          <a:r>
                            <a:rPr lang="en-US" sz="1800" dirty="0">
                              <a:solidFill>
                                <a:schemeClr val="bg1"/>
                              </a:solidFill>
                            </a:rPr>
                            <a:t>Geographical Area</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0.5663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0.4500</a:t>
                          </a:r>
                        </a:p>
                      </a:txBody>
                      <a:tcPr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bl>
              </a:graphicData>
            </a:graphic>
          </p:graphicFrame>
        </mc:Fallback>
      </mc:AlternateContent>
      <p:sp>
        <p:nvSpPr>
          <p:cNvPr id="6" name="Rectangle 5">
            <a:extLst>
              <a:ext uri="{FF2B5EF4-FFF2-40B4-BE49-F238E27FC236}">
                <a16:creationId xmlns:a16="http://schemas.microsoft.com/office/drawing/2014/main" id="{2571D34B-BD5A-C7F4-8D35-F9D709BB720A}"/>
              </a:ext>
            </a:extLst>
          </p:cNvPr>
          <p:cNvSpPr/>
          <p:nvPr/>
        </p:nvSpPr>
        <p:spPr>
          <a:xfrm>
            <a:off x="3722427" y="2052264"/>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4BCD55-43D3-E00D-03AC-39B493A62A06}"/>
              </a:ext>
            </a:extLst>
          </p:cNvPr>
          <p:cNvSpPr/>
          <p:nvPr/>
        </p:nvSpPr>
        <p:spPr>
          <a:xfrm>
            <a:off x="7832605" y="1996934"/>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08B2ACD-7F6B-893C-A06D-8071920B6FB3}"/>
              </a:ext>
            </a:extLst>
          </p:cNvPr>
          <p:cNvSpPr/>
          <p:nvPr/>
        </p:nvSpPr>
        <p:spPr>
          <a:xfrm>
            <a:off x="3801431" y="2585043"/>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0C833D-E3E2-5EAF-4105-97174EC1811D}"/>
              </a:ext>
            </a:extLst>
          </p:cNvPr>
          <p:cNvSpPr/>
          <p:nvPr/>
        </p:nvSpPr>
        <p:spPr>
          <a:xfrm>
            <a:off x="7832606" y="2585043"/>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89811E4-0C6F-78DC-C634-486D3345A6E3}"/>
              </a:ext>
            </a:extLst>
          </p:cNvPr>
          <p:cNvSpPr/>
          <p:nvPr/>
        </p:nvSpPr>
        <p:spPr>
          <a:xfrm>
            <a:off x="3801431" y="3185426"/>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7A9B5F-3E7E-1F7E-C4CC-F56EAB30F05D}"/>
              </a:ext>
            </a:extLst>
          </p:cNvPr>
          <p:cNvSpPr/>
          <p:nvPr/>
        </p:nvSpPr>
        <p:spPr>
          <a:xfrm>
            <a:off x="7832605" y="3169560"/>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6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1" end="1"/>
                                            </p:txEl>
                                          </p:spTgt>
                                        </p:tgtEl>
                                        <p:attrNameLst>
                                          <p:attrName>style.visibility</p:attrName>
                                        </p:attrNameLst>
                                      </p:cBhvr>
                                      <p:to>
                                        <p:strVal val="visible"/>
                                      </p:to>
                                    </p:set>
                                    <p:animEffect transition="in" filter="fade">
                                      <p:cBhvr>
                                        <p:cTn id="42" dur="500"/>
                                        <p:tgtEl>
                                          <p:spTgt spid="2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animEffect transition="in" filter="fade">
                                      <p:cBhvr>
                                        <p:cTn id="47" dur="500"/>
                                        <p:tgtEl>
                                          <p:spTgt spid="2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xEl>
                                              <p:pRg st="3" end="3"/>
                                            </p:txEl>
                                          </p:spTgt>
                                        </p:tgtEl>
                                        <p:attrNameLst>
                                          <p:attrName>style.visibility</p:attrName>
                                        </p:attrNameLst>
                                      </p:cBhvr>
                                      <p:to>
                                        <p:strVal val="visible"/>
                                      </p:to>
                                    </p:set>
                                    <p:animEffect transition="in" filter="fade">
                                      <p:cBhvr>
                                        <p:cTn id="52" dur="500"/>
                                        <p:tgtEl>
                                          <p:spTgt spid="2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animEffect transition="in" filter="fade">
                                      <p:cBhvr>
                                        <p:cTn id="5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AF5F13A-9372-BD16-9B82-350E42216BC4}"/>
              </a:ext>
            </a:extLst>
          </p:cNvPr>
          <p:cNvSpPr/>
          <p:nvPr/>
        </p:nvSpPr>
        <p:spPr>
          <a:xfrm>
            <a:off x="0" y="0"/>
            <a:ext cx="12192000" cy="6858000"/>
          </a:xfrm>
          <a:prstGeom prst="rect">
            <a:avLst/>
          </a:prstGeom>
          <a:gradFill flip="none" rotWithShape="1">
            <a:gsLst>
              <a:gs pos="0">
                <a:schemeClr val="tx1">
                  <a:lumMod val="85000"/>
                  <a:lumOff val="15000"/>
                  <a:alpha val="75000"/>
                </a:schemeClr>
              </a:gs>
              <a:gs pos="82000">
                <a:schemeClr val="tx1">
                  <a:lumMod val="85000"/>
                  <a:lumOff val="15000"/>
                  <a:alpha val="50000"/>
                </a:schemeClr>
              </a:gs>
              <a:gs pos="100000">
                <a:schemeClr val="tx1">
                  <a:lumMod val="50000"/>
                  <a:lumOff val="50000"/>
                  <a:alpha val="2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Eigenvector Centrality</a:t>
            </a:r>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222069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r>
              <a:rPr lang="en-US" sz="2600" dirty="0">
                <a:solidFill>
                  <a:schemeClr val="bg1"/>
                </a:solidFill>
              </a:rPr>
              <a:t>Rank ‘importance’ of nodes based on the number of connections to other nodes</a:t>
            </a:r>
          </a:p>
          <a:p>
            <a:pPr>
              <a:lnSpc>
                <a:spcPct val="100000"/>
              </a:lnSpc>
              <a:buClr>
                <a:schemeClr val="bg1"/>
              </a:buClr>
              <a:buFont typeface="Courier New" panose="02070309020205020404" pitchFamily="49" charset="0"/>
              <a:buChar char="o"/>
            </a:pPr>
            <a:r>
              <a:rPr lang="en-US" sz="2600" dirty="0">
                <a:solidFill>
                  <a:schemeClr val="bg1"/>
                </a:solidFill>
              </a:rPr>
              <a:t>But  connections are more ‘important’ if the other node is ‘important’</a:t>
            </a:r>
          </a:p>
        </p:txBody>
      </p:sp>
      <p:sp>
        <p:nvSpPr>
          <p:cNvPr id="11" name="Content Placeholder 2">
            <a:extLst>
              <a:ext uri="{FF2B5EF4-FFF2-40B4-BE49-F238E27FC236}">
                <a16:creationId xmlns:a16="http://schemas.microsoft.com/office/drawing/2014/main" id="{DF70B786-C437-92E6-88B5-7E5E8E283950}"/>
              </a:ext>
            </a:extLst>
          </p:cNvPr>
          <p:cNvSpPr txBox="1">
            <a:spLocks/>
          </p:cNvSpPr>
          <p:nvPr/>
        </p:nvSpPr>
        <p:spPr>
          <a:xfrm>
            <a:off x="838200" y="420254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endParaRPr lang="en-US" sz="2600" b="1" dirty="0">
              <a:solidFill>
                <a:schemeClr val="bg1"/>
              </a:solidFill>
            </a:endParaRPr>
          </a:p>
        </p:txBody>
      </p:sp>
      <p:sp>
        <p:nvSpPr>
          <p:cNvPr id="13" name="Content Placeholder 2">
            <a:extLst>
              <a:ext uri="{FF2B5EF4-FFF2-40B4-BE49-F238E27FC236}">
                <a16:creationId xmlns:a16="http://schemas.microsoft.com/office/drawing/2014/main" id="{7466380E-CCB3-6FA4-506C-00C20BBA8301}"/>
              </a:ext>
            </a:extLst>
          </p:cNvPr>
          <p:cNvSpPr txBox="1">
            <a:spLocks/>
          </p:cNvSpPr>
          <p:nvPr/>
        </p:nvSpPr>
        <p:spPr>
          <a:xfrm>
            <a:off x="838200" y="3911383"/>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b="1" u="sng" dirty="0">
                <a:solidFill>
                  <a:schemeClr val="bg1"/>
                </a:solidFill>
              </a:rPr>
              <a:t>Meaning for our Network:</a:t>
            </a:r>
          </a:p>
          <a:p>
            <a:pPr marL="0" indent="0">
              <a:lnSpc>
                <a:spcPct val="100000"/>
              </a:lnSpc>
              <a:buClr>
                <a:schemeClr val="bg1"/>
              </a:buClr>
              <a:buNone/>
            </a:pPr>
            <a:r>
              <a:rPr lang="en-US" sz="2600" dirty="0">
                <a:solidFill>
                  <a:schemeClr val="bg1"/>
                </a:solidFill>
              </a:rPr>
              <a:t>Ranking of cities or train stations by number of route options available from the current city or train station as well as its neighbors </a:t>
            </a:r>
          </a:p>
        </p:txBody>
      </p:sp>
    </p:spTree>
    <p:extLst>
      <p:ext uri="{BB962C8B-B14F-4D97-AF65-F5344CB8AC3E}">
        <p14:creationId xmlns:p14="http://schemas.microsoft.com/office/powerpoint/2010/main" val="19780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182968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Eigenvector Centrality</a:t>
            </a:r>
            <a:endParaRPr lang="en-US" dirty="0">
              <a:solidFill>
                <a:srgbClr val="FFFFFF"/>
              </a:solidFill>
            </a:endParaRPr>
          </a:p>
        </p:txBody>
      </p:sp>
      <p:graphicFrame>
        <p:nvGraphicFramePr>
          <p:cNvPr id="4" name="Table 3">
            <a:extLst>
              <a:ext uri="{FF2B5EF4-FFF2-40B4-BE49-F238E27FC236}">
                <a16:creationId xmlns:a16="http://schemas.microsoft.com/office/drawing/2014/main" id="{DFD3F960-B71F-F70B-45F9-BA6EFED6CDAA}"/>
              </a:ext>
            </a:extLst>
          </p:cNvPr>
          <p:cNvGraphicFramePr>
            <a:graphicFrameLocks noGrp="1"/>
          </p:cNvGraphicFramePr>
          <p:nvPr>
            <p:extLst>
              <p:ext uri="{D42A27DB-BD31-4B8C-83A1-F6EECF244321}">
                <p14:modId xmlns:p14="http://schemas.microsoft.com/office/powerpoint/2010/main" val="4099262698"/>
              </p:ext>
            </p:extLst>
          </p:nvPr>
        </p:nvGraphicFramePr>
        <p:xfrm>
          <a:off x="181156" y="1120475"/>
          <a:ext cx="11790009" cy="5551297"/>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84237109"/>
                    </a:ext>
                  </a:extLst>
                </a:gridCol>
                <a:gridCol w="3655683">
                  <a:extLst>
                    <a:ext uri="{9D8B030D-6E8A-4147-A177-3AD203B41FA5}">
                      <a16:colId xmlns:a16="http://schemas.microsoft.com/office/drawing/2014/main" val="117860275"/>
                    </a:ext>
                  </a:extLst>
                </a:gridCol>
                <a:gridCol w="3655683">
                  <a:extLst>
                    <a:ext uri="{9D8B030D-6E8A-4147-A177-3AD203B41FA5}">
                      <a16:colId xmlns:a16="http://schemas.microsoft.com/office/drawing/2014/main" val="135205513"/>
                    </a:ext>
                  </a:extLst>
                </a:gridCol>
                <a:gridCol w="3655683">
                  <a:extLst>
                    <a:ext uri="{9D8B030D-6E8A-4147-A177-3AD203B41FA5}">
                      <a16:colId xmlns:a16="http://schemas.microsoft.com/office/drawing/2014/main" val="1632861696"/>
                    </a:ext>
                  </a:extLst>
                </a:gridCol>
              </a:tblGrid>
              <a:tr h="509917">
                <a:tc>
                  <a:txBody>
                    <a:bodyPr/>
                    <a:lstStyle/>
                    <a:p>
                      <a:pPr algn="ctr">
                        <a:lnSpc>
                          <a:spcPct val="150000"/>
                        </a:lnSpc>
                      </a:pPr>
                      <a:r>
                        <a:rPr lang="en-US" sz="2000" dirty="0"/>
                        <a:t>Rank</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490116">
                <a:tc>
                  <a:txBody>
                    <a:bodyPr/>
                    <a:lstStyle/>
                    <a:p>
                      <a:pPr algn="ctr"/>
                      <a:r>
                        <a:rPr lang="en-US" sz="1800" dirty="0">
                          <a:solidFill>
                            <a:schemeClr val="bg1"/>
                          </a:solidFill>
                        </a:rPr>
                        <a:t>1</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Philadelphia, PA - William H. Gray III 30th St. Station (PHL)</a:t>
                      </a:r>
                      <a:r>
                        <a:rPr lang="en-US" sz="1400" b="0" u="none" dirty="0">
                          <a:solidFill>
                            <a:schemeClr val="bg1"/>
                          </a:solidFill>
                        </a:rPr>
                        <a:t> - 0.4774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Philadelphia, PA</a:t>
                      </a:r>
                      <a:r>
                        <a:rPr lang="en-US" sz="1400" b="0" u="none" dirty="0">
                          <a:solidFill>
                            <a:schemeClr val="bg1"/>
                          </a:solidFill>
                        </a:rPr>
                        <a:t> - 0.5961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Newark, NJ</a:t>
                      </a:r>
                      <a:r>
                        <a:rPr lang="en-US" sz="1400" b="0" u="none" dirty="0">
                          <a:solidFill>
                            <a:schemeClr val="bg1"/>
                          </a:solidFill>
                        </a:rPr>
                        <a:t> - 0.7522</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90116">
                <a:tc>
                  <a:txBody>
                    <a:bodyPr/>
                    <a:lstStyle/>
                    <a:p>
                      <a:pPr algn="ctr"/>
                      <a:r>
                        <a:rPr lang="en-US" sz="1800" dirty="0">
                          <a:solidFill>
                            <a:schemeClr val="bg1"/>
                          </a:solidFill>
                        </a:rPr>
                        <a:t>2</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Trenton, NJ (TRE)</a:t>
                      </a:r>
                      <a:r>
                        <a:rPr lang="en-US" sz="1400" b="0" u="none" dirty="0">
                          <a:solidFill>
                            <a:schemeClr val="bg1"/>
                          </a:solidFill>
                        </a:rPr>
                        <a:t> - 0.4508</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Newark, NJ</a:t>
                      </a:r>
                      <a:r>
                        <a:rPr lang="en-US" sz="1400" b="0" u="none" dirty="0">
                          <a:solidFill>
                            <a:schemeClr val="bg1"/>
                          </a:solidFill>
                        </a:rPr>
                        <a:t> - 0.5674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York, NY</a:t>
                      </a:r>
                      <a:r>
                        <a:rPr lang="en-US" sz="1400" b="0" u="none" dirty="0">
                          <a:solidFill>
                            <a:schemeClr val="bg1"/>
                          </a:solidFill>
                        </a:rPr>
                        <a:t> - 0.6098</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490116">
                <a:tc>
                  <a:txBody>
                    <a:bodyPr/>
                    <a:lstStyle/>
                    <a:p>
                      <a:pPr algn="ctr"/>
                      <a:r>
                        <a:rPr lang="en-US" sz="1800" dirty="0">
                          <a:solidFill>
                            <a:schemeClr val="bg1"/>
                          </a:solidFill>
                        </a:rPr>
                        <a:t>3</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Newark, NJ - Penn Station (NWK)</a:t>
                      </a:r>
                      <a:r>
                        <a:rPr lang="en-US" sz="1400" b="0" u="none" dirty="0">
                          <a:solidFill>
                            <a:schemeClr val="bg1"/>
                          </a:solidFill>
                        </a:rPr>
                        <a:t> - 0.3694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Baltimore, MD</a:t>
                      </a:r>
                      <a:r>
                        <a:rPr lang="en-US" sz="1400" b="0" u="none" dirty="0">
                          <a:solidFill>
                            <a:schemeClr val="bg1"/>
                          </a:solidFill>
                        </a:rPr>
                        <a:t> - 0.4506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Yonkers, NY</a:t>
                      </a:r>
                      <a:r>
                        <a:rPr lang="en-US" sz="1400" b="0" u="none" dirty="0">
                          <a:solidFill>
                            <a:schemeClr val="bg1"/>
                          </a:solidFill>
                        </a:rPr>
                        <a:t> - 0.2293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r h="490116">
                <a:tc>
                  <a:txBody>
                    <a:bodyPr/>
                    <a:lstStyle/>
                    <a:p>
                      <a:pPr algn="ctr"/>
                      <a:r>
                        <a:rPr lang="en-US" sz="1800" dirty="0">
                          <a:solidFill>
                            <a:schemeClr val="bg1"/>
                          </a:solidFill>
                        </a:rPr>
                        <a:t>4</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Wilmington, DE (WIL)</a:t>
                      </a:r>
                      <a:r>
                        <a:rPr lang="en-US" sz="1400" b="0" u="none" dirty="0">
                          <a:solidFill>
                            <a:schemeClr val="bg1"/>
                          </a:solidFill>
                        </a:rPr>
                        <a:t> - 0.3638</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York, NY</a:t>
                      </a:r>
                      <a:r>
                        <a:rPr lang="en-US" sz="1400" b="0" u="none" dirty="0">
                          <a:solidFill>
                            <a:schemeClr val="bg1"/>
                          </a:solidFill>
                        </a:rPr>
                        <a:t> - 0.2817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Stamford, CT</a:t>
                      </a:r>
                      <a:r>
                        <a:rPr lang="en-US" sz="1400" b="0" u="none" dirty="0">
                          <a:solidFill>
                            <a:schemeClr val="bg1"/>
                          </a:solidFill>
                        </a:rPr>
                        <a:t> - 0.0956</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70688199"/>
                  </a:ext>
                </a:extLst>
              </a:tr>
              <a:tr h="490116">
                <a:tc>
                  <a:txBody>
                    <a:bodyPr/>
                    <a:lstStyle/>
                    <a:p>
                      <a:pPr algn="ctr"/>
                      <a:r>
                        <a:rPr lang="en-US" sz="1800" dirty="0">
                          <a:solidFill>
                            <a:schemeClr val="bg1"/>
                          </a:solidFill>
                        </a:rPr>
                        <a:t>5</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 York, NY - Moynihan Train Hall (NYP)</a:t>
                      </a:r>
                      <a:r>
                        <a:rPr lang="en-US" sz="1400" b="0" u="none" dirty="0">
                          <a:solidFill>
                            <a:schemeClr val="bg1"/>
                          </a:solidFill>
                        </a:rPr>
                        <a:t> - 0.2574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Washington, DC</a:t>
                      </a:r>
                      <a:r>
                        <a:rPr lang="en-US" sz="1400" b="0" u="none" dirty="0">
                          <a:solidFill>
                            <a:schemeClr val="bg1"/>
                          </a:solidFill>
                        </a:rPr>
                        <a:t> - 0.1714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New Haven, CT</a:t>
                      </a:r>
                      <a:r>
                        <a:rPr lang="en-US" sz="1400" b="0" u="none" dirty="0">
                          <a:solidFill>
                            <a:schemeClr val="bg1"/>
                          </a:solidFill>
                        </a:rPr>
                        <a:t> - 0.0180</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690595735"/>
                  </a:ext>
                </a:extLst>
              </a:tr>
              <a:tr h="490116">
                <a:tc>
                  <a:txBody>
                    <a:bodyPr/>
                    <a:lstStyle/>
                    <a:p>
                      <a:pPr algn="ctr"/>
                      <a:r>
                        <a:rPr lang="en-US" sz="1800" dirty="0">
                          <a:solidFill>
                            <a:schemeClr val="bg1"/>
                          </a:solidFill>
                        </a:rPr>
                        <a:t>6</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Baltimore, MD - Penn Station (BAL)</a:t>
                      </a:r>
                      <a:r>
                        <a:rPr lang="en-US" sz="1400" b="0" u="none" dirty="0">
                          <a:solidFill>
                            <a:schemeClr val="bg1"/>
                          </a:solidFill>
                        </a:rPr>
                        <a:t> - 0.2058</a:t>
                      </a:r>
                      <a:r>
                        <a:rPr lang="en-US" sz="1400" b="1" u="sng" dirty="0">
                          <a:solidFill>
                            <a:schemeClr val="bg1"/>
                          </a:solidFill>
                        </a:rPr>
                        <a:t> </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Yonkers, NY</a:t>
                      </a:r>
                      <a:r>
                        <a:rPr lang="en-US" sz="1400" b="0" u="none" dirty="0">
                          <a:solidFill>
                            <a:schemeClr val="bg1"/>
                          </a:solidFill>
                        </a:rPr>
                        <a:t> - 0.0714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Bridgeport, CT</a:t>
                      </a:r>
                      <a:r>
                        <a:rPr lang="en-US" sz="1400" b="0" u="none" dirty="0">
                          <a:solidFill>
                            <a:schemeClr val="bg1"/>
                          </a:solidFill>
                        </a:rPr>
                        <a:t> - 0.0171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12708477"/>
                  </a:ext>
                </a:extLst>
              </a:tr>
              <a:tr h="490116">
                <a:tc>
                  <a:txBody>
                    <a:bodyPr/>
                    <a:lstStyle/>
                    <a:p>
                      <a:pPr algn="ctr"/>
                      <a:r>
                        <a:rPr lang="en-US" sz="1800" dirty="0">
                          <a:solidFill>
                            <a:schemeClr val="bg1"/>
                          </a:solidFill>
                        </a:rPr>
                        <a:t>7</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Metropark, NJ (MET)</a:t>
                      </a:r>
                      <a:r>
                        <a:rPr lang="en-US" sz="1400" b="0" u="none" dirty="0">
                          <a:solidFill>
                            <a:schemeClr val="bg1"/>
                          </a:solidFill>
                        </a:rPr>
                        <a:t> - 0.1852</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Alexandria, VA</a:t>
                      </a:r>
                      <a:r>
                        <a:rPr lang="en-US" sz="1400" b="0" u="none" dirty="0">
                          <a:solidFill>
                            <a:schemeClr val="bg1"/>
                          </a:solidFill>
                        </a:rPr>
                        <a:t> - 0.0443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Providence, RI</a:t>
                      </a:r>
                      <a:r>
                        <a:rPr lang="en-US" sz="1400" b="0" u="none" dirty="0">
                          <a:solidFill>
                            <a:schemeClr val="bg1"/>
                          </a:solidFill>
                        </a:rPr>
                        <a:t> - 0.0014</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733469312"/>
                  </a:ext>
                </a:extLst>
              </a:tr>
              <a:tr h="490116">
                <a:tc>
                  <a:txBody>
                    <a:bodyPr/>
                    <a:lstStyle/>
                    <a:p>
                      <a:pPr algn="ctr"/>
                      <a:r>
                        <a:rPr lang="en-US" sz="1800" dirty="0">
                          <a:solidFill>
                            <a:schemeClr val="bg1"/>
                          </a:solidFill>
                        </a:rPr>
                        <a:t>8</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North Philadelphia, PA (PHN)</a:t>
                      </a:r>
                      <a:r>
                        <a:rPr lang="en-US" sz="1400" b="0" u="none" dirty="0">
                          <a:solidFill>
                            <a:schemeClr val="bg1"/>
                          </a:solidFill>
                        </a:rPr>
                        <a:t> - 0.1525</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Stamford, CT</a:t>
                      </a:r>
                      <a:r>
                        <a:rPr lang="en-US" sz="1400" b="0" u="none" dirty="0">
                          <a:solidFill>
                            <a:schemeClr val="bg1"/>
                          </a:solidFill>
                        </a:rPr>
                        <a:t> - 0.0431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Baltimore, MD</a:t>
                      </a:r>
                      <a:r>
                        <a:rPr lang="en-US" sz="1400" b="0" u="none" dirty="0">
                          <a:solidFill>
                            <a:schemeClr val="bg1"/>
                          </a:solidFill>
                        </a:rPr>
                        <a:t> - 0.0005</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19995623"/>
                  </a:ext>
                </a:extLst>
              </a:tr>
              <a:tr h="490116">
                <a:tc>
                  <a:txBody>
                    <a:bodyPr/>
                    <a:lstStyle/>
                    <a:p>
                      <a:pPr algn="ctr"/>
                      <a:r>
                        <a:rPr lang="en-US" sz="1800" dirty="0">
                          <a:solidFill>
                            <a:schemeClr val="bg1"/>
                          </a:solidFill>
                        </a:rPr>
                        <a:t>9</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Cornwells Heights, PA (CWH)</a:t>
                      </a:r>
                      <a:r>
                        <a:rPr lang="en-US" sz="1400" b="0" u="none" dirty="0">
                          <a:solidFill>
                            <a:schemeClr val="bg1"/>
                          </a:solidFill>
                        </a:rPr>
                        <a:t> - 0.1472</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Pittsburgh, PA</a:t>
                      </a:r>
                      <a:r>
                        <a:rPr lang="en-US" sz="1400" b="0" u="none" dirty="0">
                          <a:solidFill>
                            <a:schemeClr val="bg1"/>
                          </a:solidFill>
                        </a:rPr>
                        <a:t> - 0.0386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Washington, DC</a:t>
                      </a:r>
                      <a:r>
                        <a:rPr lang="en-US" sz="14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274516826"/>
                  </a:ext>
                </a:extLst>
              </a:tr>
              <a:tr h="490116">
                <a:tc>
                  <a:txBody>
                    <a:bodyPr/>
                    <a:lstStyle/>
                    <a:p>
                      <a:pPr algn="ctr"/>
                      <a:r>
                        <a:rPr lang="en-US" sz="1800" dirty="0">
                          <a:solidFill>
                            <a:schemeClr val="bg1"/>
                          </a:solidFill>
                        </a:rPr>
                        <a:t>10</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400" b="1" u="sng" dirty="0">
                          <a:solidFill>
                            <a:schemeClr val="bg1"/>
                          </a:solidFill>
                        </a:rPr>
                        <a:t>Newark, NJ - Liberty International Airport (EWR)</a:t>
                      </a:r>
                      <a:r>
                        <a:rPr lang="en-US" sz="1400" b="0" u="none" dirty="0">
                          <a:solidFill>
                            <a:schemeClr val="bg1"/>
                          </a:solidFill>
                        </a:rPr>
                        <a:t> - 0.1354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Boston, MA</a:t>
                      </a:r>
                      <a:r>
                        <a:rPr lang="en-US" sz="1400" b="0" u="none" dirty="0">
                          <a:solidFill>
                            <a:schemeClr val="bg1"/>
                          </a:solidFill>
                        </a:rPr>
                        <a:t> - 0.0206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400" b="1" u="sng" dirty="0">
                          <a:solidFill>
                            <a:schemeClr val="bg1"/>
                          </a:solidFill>
                        </a:rPr>
                        <a:t>Alexandria, VA</a:t>
                      </a:r>
                      <a:r>
                        <a:rPr lang="en-US" sz="1400" b="0" u="none" dirty="0">
                          <a:solidFill>
                            <a:schemeClr val="bg1"/>
                          </a:solidFill>
                        </a:rPr>
                        <a:t> - 0.0001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4095566779"/>
                  </a:ext>
                </a:extLst>
              </a:tr>
            </a:tbl>
          </a:graphicData>
        </a:graphic>
      </p:graphicFrame>
    </p:spTree>
    <p:extLst>
      <p:ext uri="{BB962C8B-B14F-4D97-AF65-F5344CB8AC3E}">
        <p14:creationId xmlns:p14="http://schemas.microsoft.com/office/powerpoint/2010/main" val="384314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AF5F13A-9372-BD16-9B82-350E42216BC4}"/>
              </a:ext>
            </a:extLst>
          </p:cNvPr>
          <p:cNvSpPr/>
          <p:nvPr/>
        </p:nvSpPr>
        <p:spPr>
          <a:xfrm>
            <a:off x="0" y="0"/>
            <a:ext cx="12192000" cy="6858000"/>
          </a:xfrm>
          <a:prstGeom prst="rect">
            <a:avLst/>
          </a:prstGeom>
          <a:gradFill flip="none" rotWithShape="1">
            <a:gsLst>
              <a:gs pos="0">
                <a:schemeClr val="tx1">
                  <a:lumMod val="85000"/>
                  <a:lumOff val="15000"/>
                  <a:alpha val="75000"/>
                </a:schemeClr>
              </a:gs>
              <a:gs pos="65000">
                <a:schemeClr val="tx1">
                  <a:lumMod val="85000"/>
                  <a:lumOff val="15000"/>
                  <a:alpha val="50000"/>
                </a:schemeClr>
              </a:gs>
              <a:gs pos="100000">
                <a:schemeClr val="tx1">
                  <a:lumMod val="50000"/>
                  <a:lumOff val="50000"/>
                  <a:alpha val="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Betweenness Centrality</a:t>
            </a:r>
          </a:p>
        </p:txBody>
      </p:sp>
      <p:sp>
        <p:nvSpPr>
          <p:cNvPr id="4" name="Content Placeholder 2">
            <a:extLst>
              <a:ext uri="{FF2B5EF4-FFF2-40B4-BE49-F238E27FC236}">
                <a16:creationId xmlns:a16="http://schemas.microsoft.com/office/drawing/2014/main" id="{61AFE36C-8B74-8968-91E9-1E5A22A9B84D}"/>
              </a:ext>
            </a:extLst>
          </p:cNvPr>
          <p:cNvSpPr txBox="1">
            <a:spLocks/>
          </p:cNvSpPr>
          <p:nvPr/>
        </p:nvSpPr>
        <p:spPr>
          <a:xfrm>
            <a:off x="838200" y="1690688"/>
            <a:ext cx="10583174" cy="222069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dirty="0">
                <a:solidFill>
                  <a:schemeClr val="bg1"/>
                </a:solidFill>
              </a:rPr>
              <a:t>Rank nodes by how common it is for paths to pass through them</a:t>
            </a:r>
          </a:p>
        </p:txBody>
      </p:sp>
      <p:sp>
        <p:nvSpPr>
          <p:cNvPr id="11" name="Content Placeholder 2">
            <a:extLst>
              <a:ext uri="{FF2B5EF4-FFF2-40B4-BE49-F238E27FC236}">
                <a16:creationId xmlns:a16="http://schemas.microsoft.com/office/drawing/2014/main" id="{DF70B786-C437-92E6-88B5-7E5E8E283950}"/>
              </a:ext>
            </a:extLst>
          </p:cNvPr>
          <p:cNvSpPr txBox="1">
            <a:spLocks/>
          </p:cNvSpPr>
          <p:nvPr/>
        </p:nvSpPr>
        <p:spPr>
          <a:xfrm>
            <a:off x="838200" y="420254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bg1"/>
              </a:buClr>
              <a:buFont typeface="Courier New" panose="02070309020205020404" pitchFamily="49" charset="0"/>
              <a:buChar char="o"/>
            </a:pPr>
            <a:endParaRPr lang="en-US" sz="2600" b="1" dirty="0">
              <a:solidFill>
                <a:schemeClr val="bg1"/>
              </a:solidFill>
            </a:endParaRPr>
          </a:p>
        </p:txBody>
      </p:sp>
      <p:sp>
        <p:nvSpPr>
          <p:cNvPr id="13" name="Content Placeholder 2">
            <a:extLst>
              <a:ext uri="{FF2B5EF4-FFF2-40B4-BE49-F238E27FC236}">
                <a16:creationId xmlns:a16="http://schemas.microsoft.com/office/drawing/2014/main" id="{7466380E-CCB3-6FA4-506C-00C20BBA8301}"/>
              </a:ext>
            </a:extLst>
          </p:cNvPr>
          <p:cNvSpPr txBox="1">
            <a:spLocks/>
          </p:cNvSpPr>
          <p:nvPr/>
        </p:nvSpPr>
        <p:spPr>
          <a:xfrm>
            <a:off x="770626" y="2801035"/>
            <a:ext cx="10583174" cy="251185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bg1"/>
              </a:buClr>
              <a:buNone/>
            </a:pPr>
            <a:r>
              <a:rPr lang="en-US" sz="2600" b="1" u="sng" dirty="0">
                <a:solidFill>
                  <a:schemeClr val="bg1"/>
                </a:solidFill>
              </a:rPr>
              <a:t>Meaning for our Network:</a:t>
            </a:r>
          </a:p>
          <a:p>
            <a:pPr marL="0" indent="0">
              <a:lnSpc>
                <a:spcPct val="100000"/>
              </a:lnSpc>
              <a:buClr>
                <a:schemeClr val="bg1"/>
              </a:buClr>
              <a:buNone/>
            </a:pPr>
            <a:r>
              <a:rPr lang="en-US" sz="2600" dirty="0">
                <a:solidFill>
                  <a:schemeClr val="bg1"/>
                </a:solidFill>
              </a:rPr>
              <a:t>Ranking of cities or train stations by the likelihood that any trip planned will make a stop at that city or train station</a:t>
            </a:r>
          </a:p>
        </p:txBody>
      </p:sp>
    </p:spTree>
    <p:extLst>
      <p:ext uri="{BB962C8B-B14F-4D97-AF65-F5344CB8AC3E}">
        <p14:creationId xmlns:p14="http://schemas.microsoft.com/office/powerpoint/2010/main" val="300824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182968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Betweenness Centrality</a:t>
            </a:r>
            <a:endParaRPr lang="en-US" dirty="0">
              <a:solidFill>
                <a:srgbClr val="FFFFFF"/>
              </a:solidFill>
            </a:endParaRPr>
          </a:p>
        </p:txBody>
      </p:sp>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861307162"/>
              </p:ext>
            </p:extLst>
          </p:nvPr>
        </p:nvGraphicFramePr>
        <p:xfrm>
          <a:off x="181156" y="1120475"/>
          <a:ext cx="11790009" cy="558908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84237109"/>
                    </a:ext>
                  </a:extLst>
                </a:gridCol>
                <a:gridCol w="3655683">
                  <a:extLst>
                    <a:ext uri="{9D8B030D-6E8A-4147-A177-3AD203B41FA5}">
                      <a16:colId xmlns:a16="http://schemas.microsoft.com/office/drawing/2014/main" val="117860275"/>
                    </a:ext>
                  </a:extLst>
                </a:gridCol>
                <a:gridCol w="3655683">
                  <a:extLst>
                    <a:ext uri="{9D8B030D-6E8A-4147-A177-3AD203B41FA5}">
                      <a16:colId xmlns:a16="http://schemas.microsoft.com/office/drawing/2014/main" val="135205513"/>
                    </a:ext>
                  </a:extLst>
                </a:gridCol>
                <a:gridCol w="3655683">
                  <a:extLst>
                    <a:ext uri="{9D8B030D-6E8A-4147-A177-3AD203B41FA5}">
                      <a16:colId xmlns:a16="http://schemas.microsoft.com/office/drawing/2014/main" val="1632861696"/>
                    </a:ext>
                  </a:extLst>
                </a:gridCol>
              </a:tblGrid>
              <a:tr h="509917">
                <a:tc>
                  <a:txBody>
                    <a:bodyPr/>
                    <a:lstStyle/>
                    <a:p>
                      <a:pPr algn="ctr">
                        <a:lnSpc>
                          <a:spcPct val="150000"/>
                        </a:lnSpc>
                      </a:pPr>
                      <a:r>
                        <a:rPr lang="en-US" sz="2000" dirty="0"/>
                        <a:t>Rank</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00000"/>
                        </a:lnSpc>
                      </a:pPr>
                      <a:r>
                        <a:rPr lang="en-US" sz="20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490116">
                <a:tc>
                  <a:txBody>
                    <a:bodyPr/>
                    <a:lstStyle/>
                    <a:p>
                      <a:pPr algn="ctr"/>
                      <a:r>
                        <a:rPr lang="en-US" sz="1800" dirty="0">
                          <a:solidFill>
                            <a:schemeClr val="bg1"/>
                          </a:solidFill>
                        </a:rPr>
                        <a:t>1</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Chicago, IL - Union Station (CHI)</a:t>
                      </a:r>
                      <a:r>
                        <a:rPr lang="en-US" sz="1600" b="0" u="none" dirty="0">
                          <a:solidFill>
                            <a:schemeClr val="bg1"/>
                          </a:solidFill>
                        </a:rPr>
                        <a:t> - 0.5779</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Chicago, IL</a:t>
                      </a:r>
                      <a:r>
                        <a:rPr lang="en-US" sz="1600" b="0" u="none" dirty="0">
                          <a:solidFill>
                            <a:schemeClr val="bg1"/>
                          </a:solidFill>
                        </a:rPr>
                        <a:t> - 0.0896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Fullerton, CA</a:t>
                      </a:r>
                      <a:r>
                        <a:rPr lang="en-US" sz="1600" b="0" u="none" dirty="0">
                          <a:solidFill>
                            <a:schemeClr val="bg1"/>
                          </a:solidFill>
                        </a:rPr>
                        <a:t> - 0.0007</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90116">
                <a:tc>
                  <a:txBody>
                    <a:bodyPr/>
                    <a:lstStyle/>
                    <a:p>
                      <a:pPr algn="ctr"/>
                      <a:r>
                        <a:rPr lang="en-US" sz="1800" dirty="0">
                          <a:solidFill>
                            <a:schemeClr val="bg1"/>
                          </a:solidFill>
                        </a:rPr>
                        <a:t>2</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Cleveland, OH (CLE)</a:t>
                      </a:r>
                      <a:r>
                        <a:rPr lang="en-US" sz="1600" b="0" u="none" dirty="0">
                          <a:solidFill>
                            <a:schemeClr val="bg1"/>
                          </a:solidFill>
                        </a:rPr>
                        <a:t> - 0.3454</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Naperville, IL</a:t>
                      </a:r>
                      <a:r>
                        <a:rPr lang="en-US" sz="1600" b="0" u="none" dirty="0">
                          <a:solidFill>
                            <a:schemeClr val="bg1"/>
                          </a:solidFill>
                        </a:rPr>
                        <a:t> - 0.0707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Los Angeles, CA</a:t>
                      </a:r>
                      <a:r>
                        <a:rPr lang="en-US" sz="1600" b="0" u="none" dirty="0">
                          <a:solidFill>
                            <a:schemeClr val="bg1"/>
                          </a:solidFill>
                        </a:rPr>
                        <a:t> - 0.0006</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490116">
                <a:tc>
                  <a:txBody>
                    <a:bodyPr/>
                    <a:lstStyle/>
                    <a:p>
                      <a:pPr algn="ctr"/>
                      <a:r>
                        <a:rPr lang="en-US" sz="1800" dirty="0">
                          <a:solidFill>
                            <a:schemeClr val="bg1"/>
                          </a:solidFill>
                        </a:rPr>
                        <a:t>3</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South Bend, IN (SOB)</a:t>
                      </a:r>
                      <a:r>
                        <a:rPr lang="en-US" sz="1600" b="0" u="none" dirty="0">
                          <a:solidFill>
                            <a:schemeClr val="bg1"/>
                          </a:solidFill>
                        </a:rPr>
                        <a:t> - 0.2986</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Alexandria, VA</a:t>
                      </a:r>
                      <a:r>
                        <a:rPr lang="en-US" sz="1600" b="0" u="none" dirty="0">
                          <a:solidFill>
                            <a:schemeClr val="bg1"/>
                          </a:solidFill>
                        </a:rPr>
                        <a:t> - 0.0474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Anaheim, CA</a:t>
                      </a:r>
                      <a:r>
                        <a:rPr lang="en-US" sz="16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680357257"/>
                  </a:ext>
                </a:extLst>
              </a:tr>
              <a:tr h="490116">
                <a:tc>
                  <a:txBody>
                    <a:bodyPr/>
                    <a:lstStyle/>
                    <a:p>
                      <a:pPr algn="ctr"/>
                      <a:r>
                        <a:rPr lang="en-US" sz="1800" dirty="0">
                          <a:solidFill>
                            <a:schemeClr val="bg1"/>
                          </a:solidFill>
                        </a:rPr>
                        <a:t>4</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Elkhart, IN (EKH)</a:t>
                      </a:r>
                      <a:r>
                        <a:rPr lang="en-US" sz="1600" b="0" u="none" dirty="0">
                          <a:solidFill>
                            <a:schemeClr val="bg1"/>
                          </a:solidFill>
                        </a:rPr>
                        <a:t> - 0.2973</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Indianapolis, IN</a:t>
                      </a:r>
                      <a:r>
                        <a:rPr lang="en-US" sz="1600" b="0" u="none" dirty="0">
                          <a:solidFill>
                            <a:schemeClr val="bg1"/>
                          </a:solidFill>
                        </a:rPr>
                        <a:t> - 0.0406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Riverside, CA</a:t>
                      </a:r>
                      <a:r>
                        <a:rPr lang="en-US" sz="1600" b="0" u="none" dirty="0">
                          <a:solidFill>
                            <a:schemeClr val="bg1"/>
                          </a:solidFill>
                        </a:rPr>
                        <a:t> - 0.0003</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70688199"/>
                  </a:ext>
                </a:extLst>
              </a:tr>
              <a:tr h="490116">
                <a:tc>
                  <a:txBody>
                    <a:bodyPr/>
                    <a:lstStyle/>
                    <a:p>
                      <a:pPr algn="ctr"/>
                      <a:r>
                        <a:rPr lang="en-US" sz="1800" dirty="0">
                          <a:solidFill>
                            <a:schemeClr val="bg1"/>
                          </a:solidFill>
                        </a:rPr>
                        <a:t>5</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Waterloo, IN (WTI)</a:t>
                      </a:r>
                      <a:r>
                        <a:rPr lang="en-US" sz="1600" b="0" u="none" dirty="0">
                          <a:solidFill>
                            <a:schemeClr val="bg1"/>
                          </a:solidFill>
                        </a:rPr>
                        <a:t> - 0.2965</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Greensboro, NC</a:t>
                      </a:r>
                      <a:r>
                        <a:rPr lang="en-US" sz="1600" b="0" u="none" dirty="0">
                          <a:solidFill>
                            <a:schemeClr val="bg1"/>
                          </a:solidFill>
                        </a:rPr>
                        <a:t> - 0.0400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Oakland, CA</a:t>
                      </a:r>
                      <a:r>
                        <a:rPr lang="en-US" sz="1600" b="0" u="none" dirty="0">
                          <a:solidFill>
                            <a:schemeClr val="bg1"/>
                          </a:solidFill>
                        </a:rPr>
                        <a:t>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690595735"/>
                  </a:ext>
                </a:extLst>
              </a:tr>
              <a:tr h="490116">
                <a:tc>
                  <a:txBody>
                    <a:bodyPr/>
                    <a:lstStyle/>
                    <a:p>
                      <a:pPr algn="ctr"/>
                      <a:r>
                        <a:rPr lang="en-US" sz="1800" dirty="0">
                          <a:solidFill>
                            <a:schemeClr val="bg1"/>
                          </a:solidFill>
                        </a:rPr>
                        <a:t>6</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Toledo, OH (TOL)</a:t>
                      </a:r>
                      <a:r>
                        <a:rPr lang="en-US" sz="1600" b="0" u="none" dirty="0">
                          <a:solidFill>
                            <a:schemeClr val="bg1"/>
                          </a:solidFill>
                        </a:rPr>
                        <a:t> - 0.2947</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Greensboro, NC</a:t>
                      </a:r>
                      <a:r>
                        <a:rPr lang="en-US" sz="1600" b="0" u="none" dirty="0">
                          <a:solidFill>
                            <a:schemeClr val="bg1"/>
                          </a:solidFill>
                        </a:rPr>
                        <a:t> - 0.0400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Santa Ana,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12708477"/>
                  </a:ext>
                </a:extLst>
              </a:tr>
              <a:tr h="490116">
                <a:tc>
                  <a:txBody>
                    <a:bodyPr/>
                    <a:lstStyle/>
                    <a:p>
                      <a:pPr algn="ctr"/>
                      <a:r>
                        <a:rPr lang="en-US" sz="1800" dirty="0">
                          <a:solidFill>
                            <a:schemeClr val="bg1"/>
                          </a:solidFill>
                        </a:rPr>
                        <a:t>7</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Sandusky, OH (SKY)</a:t>
                      </a:r>
                      <a:r>
                        <a:rPr lang="en-US" sz="1600" b="0" u="none" dirty="0">
                          <a:solidFill>
                            <a:schemeClr val="bg1"/>
                          </a:solidFill>
                        </a:rPr>
                        <a:t> - 0.2939</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Omaha, NE</a:t>
                      </a:r>
                      <a:r>
                        <a:rPr lang="en-US" sz="1600" b="0" u="none" dirty="0">
                          <a:solidFill>
                            <a:schemeClr val="bg1"/>
                          </a:solidFill>
                        </a:rPr>
                        <a:t> - 0.0348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 Bernardino,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733469312"/>
                  </a:ext>
                </a:extLst>
              </a:tr>
              <a:tr h="490116">
                <a:tc>
                  <a:txBody>
                    <a:bodyPr/>
                    <a:lstStyle/>
                    <a:p>
                      <a:pPr algn="ctr"/>
                      <a:r>
                        <a:rPr lang="en-US" sz="1800" dirty="0">
                          <a:solidFill>
                            <a:schemeClr val="bg1"/>
                          </a:solidFill>
                        </a:rPr>
                        <a:t>8</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Elyria, OH (ELY)</a:t>
                      </a:r>
                      <a:r>
                        <a:rPr lang="en-US" sz="1600" b="0" u="none" dirty="0">
                          <a:solidFill>
                            <a:schemeClr val="bg1"/>
                          </a:solidFill>
                        </a:rPr>
                        <a:t> - 0.2930</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Cleveland, OH</a:t>
                      </a:r>
                      <a:r>
                        <a:rPr lang="en-US" sz="1600" b="0" u="none" dirty="0">
                          <a:solidFill>
                            <a:schemeClr val="bg1"/>
                          </a:solidFill>
                        </a:rPr>
                        <a:t> - 0.0335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Pomona,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3519995623"/>
                  </a:ext>
                </a:extLst>
              </a:tr>
              <a:tr h="490116">
                <a:tc>
                  <a:txBody>
                    <a:bodyPr/>
                    <a:lstStyle/>
                    <a:p>
                      <a:pPr algn="ctr"/>
                      <a:r>
                        <a:rPr lang="en-US" sz="1800" dirty="0">
                          <a:solidFill>
                            <a:schemeClr val="bg1"/>
                          </a:solidFill>
                        </a:rPr>
                        <a:t>9</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Sacramento, CA - Sacramento Valley Station (SAC)</a:t>
                      </a:r>
                      <a:r>
                        <a:rPr lang="en-US" sz="1600" b="0" u="none" dirty="0">
                          <a:solidFill>
                            <a:schemeClr val="bg1"/>
                          </a:solidFill>
                        </a:rPr>
                        <a:t> - 0.2827</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Lincoln, NE</a:t>
                      </a:r>
                      <a:r>
                        <a:rPr lang="en-US" sz="1600" b="0" u="none" dirty="0">
                          <a:solidFill>
                            <a:schemeClr val="bg1"/>
                          </a:solidFill>
                        </a:rPr>
                        <a:t> - 0.0334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New York, NY</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2274516826"/>
                  </a:ext>
                </a:extLst>
              </a:tr>
              <a:tr h="490116">
                <a:tc>
                  <a:txBody>
                    <a:bodyPr/>
                    <a:lstStyle/>
                    <a:p>
                      <a:pPr algn="ctr"/>
                      <a:r>
                        <a:rPr lang="en-US" sz="1800" dirty="0">
                          <a:solidFill>
                            <a:schemeClr val="bg1"/>
                          </a:solidFill>
                        </a:rPr>
                        <a:t>10</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l"/>
                      <a:r>
                        <a:rPr lang="en-US" sz="1600" b="1" u="sng" dirty="0">
                          <a:solidFill>
                            <a:schemeClr val="bg1"/>
                          </a:solidFill>
                        </a:rPr>
                        <a:t>Naperville, IL (NPV)</a:t>
                      </a:r>
                      <a:r>
                        <a:rPr lang="en-US" sz="1600" b="0" u="none" dirty="0">
                          <a:solidFill>
                            <a:schemeClr val="bg1"/>
                          </a:solidFill>
                        </a:rPr>
                        <a:t> - 0.2810</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Denver, CO</a:t>
                      </a:r>
                      <a:r>
                        <a:rPr lang="en-US" sz="1600" b="0" u="none" dirty="0">
                          <a:solidFill>
                            <a:schemeClr val="bg1"/>
                          </a:solidFill>
                        </a:rPr>
                        <a:t> - 0.0320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l"/>
                      <a:r>
                        <a:rPr lang="en-US" sz="1600" b="1" u="sng" dirty="0">
                          <a:solidFill>
                            <a:schemeClr val="bg1"/>
                          </a:solidFill>
                        </a:rPr>
                        <a:t>San Jose, CA</a:t>
                      </a:r>
                      <a:r>
                        <a:rPr lang="en-US" sz="1600" b="0" u="none" dirty="0">
                          <a:solidFill>
                            <a:schemeClr val="bg1"/>
                          </a:solidFill>
                        </a:rPr>
                        <a:t> - 0.0002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4095566779"/>
                  </a:ext>
                </a:extLst>
              </a:tr>
            </a:tbl>
          </a:graphicData>
        </a:graphic>
      </p:graphicFrame>
    </p:spTree>
    <p:extLst>
      <p:ext uri="{BB962C8B-B14F-4D97-AF65-F5344CB8AC3E}">
        <p14:creationId xmlns:p14="http://schemas.microsoft.com/office/powerpoint/2010/main" val="2914174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3" name="Rectangle 2">
            <a:extLst>
              <a:ext uri="{FF2B5EF4-FFF2-40B4-BE49-F238E27FC236}">
                <a16:creationId xmlns:a16="http://schemas.microsoft.com/office/drawing/2014/main" id="{840F1C95-343C-5F86-3122-5011AB86A660}"/>
              </a:ext>
            </a:extLst>
          </p:cNvPr>
          <p:cNvSpPr/>
          <p:nvPr/>
        </p:nvSpPr>
        <p:spPr>
          <a:xfrm>
            <a:off x="3611418" y="803564"/>
            <a:ext cx="8580582" cy="6054437"/>
          </a:xfrm>
          <a:prstGeom prst="rect">
            <a:avLst/>
          </a:prstGeom>
          <a:gradFill flip="none" rotWithShape="1">
            <a:gsLst>
              <a:gs pos="0">
                <a:schemeClr val="tx1">
                  <a:alpha val="75000"/>
                </a:schemeClr>
              </a:gs>
              <a:gs pos="75000">
                <a:schemeClr val="tx1">
                  <a:alpha val="75000"/>
                </a:schemeClr>
              </a:gs>
              <a:gs pos="100000">
                <a:srgbClr val="000000">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Conclusion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5" y="1463375"/>
            <a:ext cx="11835353"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Does the Amtrak network do a good job of connecting major cities?</a:t>
            </a:r>
          </a:p>
          <a:p>
            <a:pPr lvl="1">
              <a:lnSpc>
                <a:spcPct val="120000"/>
              </a:lnSpc>
              <a:buClr>
                <a:schemeClr val="bg1"/>
              </a:buClr>
              <a:buFont typeface="Courier New" panose="02070309020205020404" pitchFamily="49" charset="0"/>
              <a:buChar char="o"/>
            </a:pPr>
            <a:r>
              <a:rPr lang="en-US" sz="2000" dirty="0">
                <a:solidFill>
                  <a:schemeClr val="bg1"/>
                </a:solidFill>
              </a:rPr>
              <a:t>No</a:t>
            </a:r>
          </a:p>
          <a:p>
            <a:pPr lvl="2">
              <a:lnSpc>
                <a:spcPct val="120000"/>
              </a:lnSpc>
              <a:buClr>
                <a:schemeClr val="bg1"/>
              </a:buClr>
              <a:buFont typeface="Courier New" panose="02070309020205020404" pitchFamily="49" charset="0"/>
              <a:buChar char="o"/>
            </a:pPr>
            <a:r>
              <a:rPr lang="en-US" sz="1800" dirty="0">
                <a:solidFill>
                  <a:schemeClr val="bg1"/>
                </a:solidFill>
              </a:rPr>
              <a:t>Multiple Components</a:t>
            </a:r>
          </a:p>
          <a:p>
            <a:pPr lvl="2">
              <a:lnSpc>
                <a:spcPct val="120000"/>
              </a:lnSpc>
              <a:buClr>
                <a:schemeClr val="bg1"/>
              </a:buClr>
              <a:buFont typeface="Courier New" panose="02070309020205020404" pitchFamily="49" charset="0"/>
              <a:buChar char="o"/>
            </a:pPr>
            <a:r>
              <a:rPr lang="en-US" sz="1800" dirty="0">
                <a:solidFill>
                  <a:schemeClr val="bg1"/>
                </a:solidFill>
              </a:rPr>
              <a:t>Large Diameter</a:t>
            </a:r>
          </a:p>
        </p:txBody>
      </p:sp>
      <p:sp>
        <p:nvSpPr>
          <p:cNvPr id="27" name="Content Placeholder 2">
            <a:extLst>
              <a:ext uri="{FF2B5EF4-FFF2-40B4-BE49-F238E27FC236}">
                <a16:creationId xmlns:a16="http://schemas.microsoft.com/office/drawing/2014/main" id="{9594E956-23F1-4F78-749D-4E2290003F27}"/>
              </a:ext>
            </a:extLst>
          </p:cNvPr>
          <p:cNvSpPr txBox="1">
            <a:spLocks/>
          </p:cNvSpPr>
          <p:nvPr/>
        </p:nvSpPr>
        <p:spPr>
          <a:xfrm>
            <a:off x="181155" y="3429000"/>
            <a:ext cx="11428953" cy="328217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Do either of the sampled networks accurately reflect the original?</a:t>
            </a:r>
            <a:endParaRPr lang="en-US" sz="1800" dirty="0">
              <a:solidFill>
                <a:schemeClr val="bg1"/>
              </a:solidFill>
            </a:endParaRPr>
          </a:p>
          <a:p>
            <a:pPr lvl="1">
              <a:lnSpc>
                <a:spcPct val="120000"/>
              </a:lnSpc>
              <a:buClr>
                <a:schemeClr val="bg1"/>
              </a:buClr>
              <a:buFont typeface="Courier New" panose="02070309020205020404" pitchFamily="49" charset="0"/>
              <a:buChar char="o"/>
            </a:pPr>
            <a:r>
              <a:rPr lang="en-US" sz="2000" dirty="0">
                <a:solidFill>
                  <a:schemeClr val="bg1"/>
                </a:solidFill>
              </a:rPr>
              <a:t>Non-Induced</a:t>
            </a:r>
          </a:p>
          <a:p>
            <a:pPr lvl="2">
              <a:lnSpc>
                <a:spcPct val="120000"/>
              </a:lnSpc>
              <a:buClr>
                <a:schemeClr val="bg1"/>
              </a:buClr>
              <a:buFont typeface="Courier New" panose="02070309020205020404" pitchFamily="49" charset="0"/>
              <a:buChar char="o"/>
            </a:pPr>
            <a:r>
              <a:rPr lang="en-US" sz="1800" dirty="0">
                <a:solidFill>
                  <a:schemeClr val="bg1"/>
                </a:solidFill>
              </a:rPr>
              <a:t>Maybe, a lot of important information is missing, and it is usually better to use the original network since it is small enough to be analyzed easily, but it was accurate enough to give useful information for assortativity</a:t>
            </a:r>
            <a:endParaRPr lang="en-US" sz="1600" dirty="0">
              <a:solidFill>
                <a:schemeClr val="bg1"/>
              </a:solidFill>
            </a:endParaRPr>
          </a:p>
          <a:p>
            <a:pPr lvl="1">
              <a:lnSpc>
                <a:spcPct val="120000"/>
              </a:lnSpc>
              <a:buClr>
                <a:schemeClr val="bg1"/>
              </a:buClr>
              <a:buFont typeface="Courier New" panose="02070309020205020404" pitchFamily="49" charset="0"/>
              <a:buChar char="o"/>
            </a:pPr>
            <a:r>
              <a:rPr lang="en-US" sz="2000" dirty="0">
                <a:solidFill>
                  <a:schemeClr val="bg1"/>
                </a:solidFill>
              </a:rPr>
              <a:t>Induced</a:t>
            </a:r>
          </a:p>
          <a:p>
            <a:pPr lvl="2">
              <a:lnSpc>
                <a:spcPct val="120000"/>
              </a:lnSpc>
              <a:buClr>
                <a:schemeClr val="bg1"/>
              </a:buClr>
              <a:buFont typeface="Courier New" panose="02070309020205020404" pitchFamily="49" charset="0"/>
              <a:buChar char="o"/>
            </a:pPr>
            <a:r>
              <a:rPr lang="en-US" sz="1800" dirty="0">
                <a:solidFill>
                  <a:schemeClr val="bg1"/>
                </a:solidFill>
              </a:rPr>
              <a:t>No, too  much information is missing such that it does not reflect the behavior of the original graph in any of the analysis</a:t>
            </a:r>
            <a:endParaRPr lang="en-US" sz="2000" dirty="0">
              <a:solidFill>
                <a:schemeClr val="bg1"/>
              </a:solidFill>
            </a:endParaRPr>
          </a:p>
        </p:txBody>
      </p:sp>
    </p:spTree>
    <p:extLst>
      <p:ext uri="{BB962C8B-B14F-4D97-AF65-F5344CB8AC3E}">
        <p14:creationId xmlns:p14="http://schemas.microsoft.com/office/powerpoint/2010/main" val="14043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xEl>
                                              <p:pRg st="1" end="1"/>
                                            </p:txEl>
                                          </p:spTgt>
                                        </p:tgtEl>
                                        <p:attrNameLst>
                                          <p:attrName>style.visibility</p:attrName>
                                        </p:attrNameLst>
                                      </p:cBhvr>
                                      <p:to>
                                        <p:strVal val="visible"/>
                                      </p:to>
                                    </p:set>
                                    <p:animEffect transition="in" filter="fade">
                                      <p:cBhvr>
                                        <p:cTn id="32" dur="500"/>
                                        <p:tgtEl>
                                          <p:spTgt spid="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Effect transition="in" filter="fade">
                                      <p:cBhvr>
                                        <p:cTn id="37" dur="500"/>
                                        <p:tgtEl>
                                          <p:spTgt spid="2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xEl>
                                              <p:pRg st="3" end="3"/>
                                            </p:txEl>
                                          </p:spTgt>
                                        </p:tgtEl>
                                        <p:attrNameLst>
                                          <p:attrName>style.visibility</p:attrName>
                                        </p:attrNameLst>
                                      </p:cBhvr>
                                      <p:to>
                                        <p:strVal val="visible"/>
                                      </p:to>
                                    </p:set>
                                    <p:animEffect transition="in" filter="fade">
                                      <p:cBhvr>
                                        <p:cTn id="42" dur="500"/>
                                        <p:tgtEl>
                                          <p:spTgt spid="2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xEl>
                                              <p:pRg st="4" end="4"/>
                                            </p:txEl>
                                          </p:spTgt>
                                        </p:tgtEl>
                                        <p:attrNameLst>
                                          <p:attrName>style.visibility</p:attrName>
                                        </p:attrNameLst>
                                      </p:cBhvr>
                                      <p:to>
                                        <p:strVal val="visible"/>
                                      </p:to>
                                    </p:set>
                                    <p:animEffect transition="in" filter="fade">
                                      <p:cBhvr>
                                        <p:cTn id="47"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Railway In The City">
            <a:extLst>
              <a:ext uri="{FF2B5EF4-FFF2-40B4-BE49-F238E27FC236}">
                <a16:creationId xmlns:a16="http://schemas.microsoft.com/office/drawing/2014/main" id="{4828C14D-2AC2-1F25-0BE4-AD08EC2514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2" name="Title 1">
            <a:extLst>
              <a:ext uri="{FF2B5EF4-FFF2-40B4-BE49-F238E27FC236}">
                <a16:creationId xmlns:a16="http://schemas.microsoft.com/office/drawing/2014/main" id="{2C3CE6F9-22C7-70DC-CAA4-40B61FD24DAB}"/>
              </a:ext>
            </a:extLst>
          </p:cNvPr>
          <p:cNvSpPr>
            <a:spLocks noGrp="1"/>
          </p:cNvSpPr>
          <p:nvPr>
            <p:ph type="ctrTitle"/>
          </p:nvPr>
        </p:nvSpPr>
        <p:spPr>
          <a:xfrm>
            <a:off x="841248" y="978408"/>
            <a:ext cx="5021182" cy="1736857"/>
          </a:xfrm>
        </p:spPr>
        <p:txBody>
          <a:bodyPr anchor="t">
            <a:normAutofit/>
          </a:bodyPr>
          <a:lstStyle/>
          <a:p>
            <a:pPr>
              <a:lnSpc>
                <a:spcPct val="90000"/>
              </a:lnSpc>
            </a:pPr>
            <a:r>
              <a:rPr lang="en-US" sz="4600" dirty="0">
                <a:solidFill>
                  <a:srgbClr val="FFFFFF"/>
                </a:solidFill>
              </a:rPr>
              <a:t>Questions?</a:t>
            </a:r>
            <a:br>
              <a:rPr lang="en-US" sz="4600" dirty="0">
                <a:solidFill>
                  <a:srgbClr val="FFFFFF"/>
                </a:solidFill>
              </a:rPr>
            </a:br>
            <a:endParaRPr lang="en-US" sz="4600" dirty="0">
              <a:solidFill>
                <a:srgbClr val="FFFFFF"/>
              </a:solidFill>
            </a:endParaRPr>
          </a:p>
        </p:txBody>
      </p:sp>
    </p:spTree>
    <p:extLst>
      <p:ext uri="{BB962C8B-B14F-4D97-AF65-F5344CB8AC3E}">
        <p14:creationId xmlns:p14="http://schemas.microsoft.com/office/powerpoint/2010/main" val="27262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p:cTn id="16"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4185551760"/>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857EAA3-1994-3F12-280B-E9E2575C6A85}"/>
              </a:ext>
            </a:extLst>
          </p:cNvPr>
          <p:cNvSpPr/>
          <p:nvPr/>
        </p:nvSpPr>
        <p:spPr>
          <a:xfrm>
            <a:off x="1117024" y="1940875"/>
            <a:ext cx="2596572" cy="38503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Overview</a:t>
            </a:r>
          </a:p>
        </p:txBody>
      </p:sp>
      <p:sp>
        <p:nvSpPr>
          <p:cNvPr id="4" name="Rectangle 3">
            <a:extLst>
              <a:ext uri="{FF2B5EF4-FFF2-40B4-BE49-F238E27FC236}">
                <a16:creationId xmlns:a16="http://schemas.microsoft.com/office/drawing/2014/main" id="{A0C9A858-8B78-8E12-DF96-95CBE44FEBEB}"/>
              </a:ext>
            </a:extLst>
          </p:cNvPr>
          <p:cNvSpPr/>
          <p:nvPr/>
        </p:nvSpPr>
        <p:spPr>
          <a:xfrm>
            <a:off x="4593070" y="2171698"/>
            <a:ext cx="3274580" cy="372427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3A89A3-A870-A920-9A65-90F9288A22C1}"/>
              </a:ext>
            </a:extLst>
          </p:cNvPr>
          <p:cNvSpPr/>
          <p:nvPr/>
        </p:nvSpPr>
        <p:spPr>
          <a:xfrm>
            <a:off x="8353425" y="2196779"/>
            <a:ext cx="2514600" cy="372427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ns in a map">
            <a:extLst>
              <a:ext uri="{FF2B5EF4-FFF2-40B4-BE49-F238E27FC236}">
                <a16:creationId xmlns:a16="http://schemas.microsoft.com/office/drawing/2014/main" id="{82718798-37BC-86DE-1753-004B8AB44C17}"/>
              </a:ext>
            </a:extLst>
          </p:cNvPr>
          <p:cNvPicPr>
            <a:picLocks noChangeAspect="1"/>
          </p:cNvPicPr>
          <p:nvPr/>
        </p:nvPicPr>
        <p:blipFill rotWithShape="1">
          <a:blip r:embed="rId2"/>
          <a:srcRect t="9431" b="6299"/>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19AADB-5BE7-EDDD-1130-7A595D6FEF6B}"/>
              </a:ext>
            </a:extLst>
          </p:cNvPr>
          <p:cNvSpPr>
            <a:spLocks noGrp="1"/>
          </p:cNvSpPr>
          <p:nvPr>
            <p:ph idx="1"/>
          </p:nvPr>
        </p:nvSpPr>
        <p:spPr>
          <a:xfrm>
            <a:off x="841247" y="2225616"/>
            <a:ext cx="4892948" cy="2098154"/>
          </a:xfrm>
        </p:spPr>
        <p:txBody>
          <a:bodyPr vert="horz" lIns="91440" tIns="45720" rIns="91440" bIns="45720" rtlCol="0" anchor="t">
            <a:noAutofit/>
          </a:bodyPr>
          <a:lstStyle/>
          <a:p>
            <a:pPr marL="0" indent="0">
              <a:lnSpc>
                <a:spcPct val="100000"/>
              </a:lnSpc>
              <a:buNone/>
            </a:pPr>
            <a:r>
              <a:rPr lang="en-US" sz="3200" dirty="0">
                <a:solidFill>
                  <a:schemeClr val="bg1"/>
                </a:solidFill>
              </a:rPr>
              <a:t>Study the interconnectedness of populous U.S. cities by use of Amtrak rail travel</a:t>
            </a:r>
          </a:p>
        </p:txBody>
      </p:sp>
      <p:sp>
        <p:nvSpPr>
          <p:cNvPr id="8" name="Content Placeholder 2">
            <a:extLst>
              <a:ext uri="{FF2B5EF4-FFF2-40B4-BE49-F238E27FC236}">
                <a16:creationId xmlns:a16="http://schemas.microsoft.com/office/drawing/2014/main" id="{4DE18B3F-068F-E4B0-7346-FEA62BD54BAB}"/>
              </a:ext>
            </a:extLst>
          </p:cNvPr>
          <p:cNvSpPr txBox="1">
            <a:spLocks/>
          </p:cNvSpPr>
          <p:nvPr/>
        </p:nvSpPr>
        <p:spPr>
          <a:xfrm>
            <a:off x="841247" y="4537494"/>
            <a:ext cx="7828299" cy="217706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solidFill>
                  <a:schemeClr val="bg1"/>
                </a:solidFill>
              </a:rPr>
              <a:t>Three Networks:</a:t>
            </a:r>
          </a:p>
          <a:p>
            <a:pPr lvl="1">
              <a:lnSpc>
                <a:spcPct val="120000"/>
              </a:lnSpc>
              <a:buClr>
                <a:schemeClr val="bg1"/>
              </a:buClr>
              <a:buFont typeface="Courier New" panose="02070309020205020404" pitchFamily="49" charset="0"/>
              <a:buChar char="o"/>
            </a:pPr>
            <a:r>
              <a:rPr lang="en-US" sz="2400" dirty="0">
                <a:solidFill>
                  <a:schemeClr val="bg1"/>
                </a:solidFill>
              </a:rPr>
              <a:t>Amtrak Rail Stations</a:t>
            </a:r>
          </a:p>
          <a:p>
            <a:pPr lvl="1">
              <a:lnSpc>
                <a:spcPct val="120000"/>
              </a:lnSpc>
              <a:buClr>
                <a:schemeClr val="bg1"/>
              </a:buClr>
              <a:buFont typeface="Courier New" panose="02070309020205020404" pitchFamily="49" charset="0"/>
              <a:buChar char="o"/>
            </a:pPr>
            <a:r>
              <a:rPr lang="en-US" sz="2400" dirty="0">
                <a:solidFill>
                  <a:schemeClr val="bg1"/>
                </a:solidFill>
              </a:rPr>
              <a:t>Populous U.S. Cities (Induced)</a:t>
            </a:r>
          </a:p>
          <a:p>
            <a:pPr lvl="1">
              <a:lnSpc>
                <a:spcPct val="120000"/>
              </a:lnSpc>
              <a:buClr>
                <a:schemeClr val="bg1"/>
              </a:buClr>
              <a:buFont typeface="Courier New" panose="02070309020205020404" pitchFamily="49" charset="0"/>
              <a:buChar char="o"/>
            </a:pPr>
            <a:r>
              <a:rPr lang="en-US" sz="2400" dirty="0">
                <a:solidFill>
                  <a:schemeClr val="bg1"/>
                </a:solidFill>
              </a:rPr>
              <a:t>Populous U.S. Cities (Non-Induced)</a:t>
            </a:r>
          </a:p>
        </p:txBody>
      </p:sp>
      <p:sp>
        <p:nvSpPr>
          <p:cNvPr id="12" name="Title 1">
            <a:extLst>
              <a:ext uri="{FF2B5EF4-FFF2-40B4-BE49-F238E27FC236}">
                <a16:creationId xmlns:a16="http://schemas.microsoft.com/office/drawing/2014/main" id="{D8218B7B-E32B-B8E7-78D4-9A5AC2EFEF3C}"/>
              </a:ext>
            </a:extLst>
          </p:cNvPr>
          <p:cNvSpPr txBox="1">
            <a:spLocks/>
          </p:cNvSpPr>
          <p:nvPr/>
        </p:nvSpPr>
        <p:spPr>
          <a:xfrm>
            <a:off x="841247" y="450032"/>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Objective</a:t>
            </a:r>
          </a:p>
        </p:txBody>
      </p:sp>
    </p:spTree>
    <p:extLst>
      <p:ext uri="{BB962C8B-B14F-4D97-AF65-F5344CB8AC3E}">
        <p14:creationId xmlns:p14="http://schemas.microsoft.com/office/powerpoint/2010/main" val="131847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Amtrak Rail Station Network</a:t>
            </a:r>
          </a:p>
          <a:p>
            <a:pPr lvl="1">
              <a:lnSpc>
                <a:spcPct val="120000"/>
              </a:lnSpc>
              <a:buClr>
                <a:schemeClr val="bg1"/>
              </a:buClr>
              <a:buFont typeface="Courier New" panose="02070309020205020404" pitchFamily="49" charset="0"/>
              <a:buChar char="o"/>
            </a:pPr>
            <a:r>
              <a:rPr lang="en-US" sz="2000" dirty="0">
                <a:solidFill>
                  <a:schemeClr val="bg1"/>
                </a:solidFill>
              </a:rPr>
              <a:t>Node definition: Rail station utilized by Amtrak</a:t>
            </a:r>
          </a:p>
          <a:p>
            <a:pPr lvl="1">
              <a:lnSpc>
                <a:spcPct val="120000"/>
              </a:lnSpc>
              <a:buClr>
                <a:schemeClr val="bg1"/>
              </a:buClr>
              <a:buFont typeface="Courier New" panose="02070309020205020404" pitchFamily="49" charset="0"/>
              <a:buChar char="o"/>
            </a:pPr>
            <a:r>
              <a:rPr lang="en-US" sz="2000" dirty="0">
                <a:solidFill>
                  <a:schemeClr val="bg1"/>
                </a:solidFill>
              </a:rPr>
              <a:t>Edge exists if: Amtrak route between two stations exists</a:t>
            </a:r>
          </a:p>
          <a:p>
            <a:pPr lvl="1">
              <a:lnSpc>
                <a:spcPct val="120000"/>
              </a:lnSpc>
              <a:buClr>
                <a:schemeClr val="bg1"/>
              </a:buClr>
              <a:buFont typeface="Courier New" panose="02070309020205020404" pitchFamily="49" charset="0"/>
              <a:buChar char="o"/>
            </a:pPr>
            <a:r>
              <a:rPr lang="en-US" sz="2000" dirty="0">
                <a:solidFill>
                  <a:schemeClr val="bg1"/>
                </a:solidFill>
              </a:rPr>
              <a:t>Weighted and Undirected</a:t>
            </a:r>
            <a:endParaRPr lang="en-US" sz="2800" dirty="0">
              <a:solidFill>
                <a:schemeClr val="bg1"/>
              </a:solidFill>
            </a:endParaRPr>
          </a:p>
        </p:txBody>
      </p:sp>
      <p:graphicFrame>
        <p:nvGraphicFramePr>
          <p:cNvPr id="14" name="Content Placeholder 2">
            <a:extLst>
              <a:ext uri="{FF2B5EF4-FFF2-40B4-BE49-F238E27FC236}">
                <a16:creationId xmlns:a16="http://schemas.microsoft.com/office/drawing/2014/main" id="{FFC6331C-DDEB-0CA4-F7C3-D4A240056910}"/>
              </a:ext>
            </a:extLst>
          </p:cNvPr>
          <p:cNvGraphicFramePr>
            <a:graphicFrameLocks noGrp="1"/>
          </p:cNvGraphicFramePr>
          <p:nvPr>
            <p:ph idx="1"/>
            <p:extLst>
              <p:ext uri="{D42A27DB-BD31-4B8C-83A1-F6EECF244321}">
                <p14:modId xmlns:p14="http://schemas.microsoft.com/office/powerpoint/2010/main" val="1414765600"/>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CEDD14AD-F245-4597-D075-14DF86A017B5}"/>
              </a:ext>
            </a:extLst>
          </p:cNvPr>
          <p:cNvPicPr>
            <a:picLocks noChangeAspect="1"/>
          </p:cNvPicPr>
          <p:nvPr/>
        </p:nvPicPr>
        <p:blipFill>
          <a:blip r:embed="rId8"/>
          <a:stretch>
            <a:fillRect/>
          </a:stretch>
        </p:blipFill>
        <p:spPr>
          <a:xfrm>
            <a:off x="6114261" y="1420922"/>
            <a:ext cx="3772426" cy="5077534"/>
          </a:xfrm>
          <a:prstGeom prst="rect">
            <a:avLst/>
          </a:prstGeom>
        </p:spPr>
      </p:pic>
      <p:sp>
        <p:nvSpPr>
          <p:cNvPr id="17" name="Right Brace 16">
            <a:extLst>
              <a:ext uri="{FF2B5EF4-FFF2-40B4-BE49-F238E27FC236}">
                <a16:creationId xmlns:a16="http://schemas.microsoft.com/office/drawing/2014/main" id="{263B5EB1-FEAA-775E-DCAD-B948BF4E96DD}"/>
              </a:ext>
            </a:extLst>
          </p:cNvPr>
          <p:cNvSpPr/>
          <p:nvPr/>
        </p:nvSpPr>
        <p:spPr>
          <a:xfrm>
            <a:off x="9886687" y="1619381"/>
            <a:ext cx="838180" cy="3004377"/>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0D0D033A-B246-B1D8-FDB6-BD546A14247A}"/>
              </a:ext>
            </a:extLst>
          </p:cNvPr>
          <p:cNvSpPr txBox="1">
            <a:spLocks/>
          </p:cNvSpPr>
          <p:nvPr/>
        </p:nvSpPr>
        <p:spPr>
          <a:xfrm>
            <a:off x="10724867" y="2898312"/>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Route #1</a:t>
            </a:r>
          </a:p>
        </p:txBody>
      </p:sp>
      <p:sp>
        <p:nvSpPr>
          <p:cNvPr id="19" name="Right Brace 18">
            <a:extLst>
              <a:ext uri="{FF2B5EF4-FFF2-40B4-BE49-F238E27FC236}">
                <a16:creationId xmlns:a16="http://schemas.microsoft.com/office/drawing/2014/main" id="{2649E2D9-CAA2-6E21-923E-6670C5C6BF4D}"/>
              </a:ext>
            </a:extLst>
          </p:cNvPr>
          <p:cNvSpPr/>
          <p:nvPr/>
        </p:nvSpPr>
        <p:spPr>
          <a:xfrm>
            <a:off x="9886687" y="4945252"/>
            <a:ext cx="838180" cy="1422895"/>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Content Placeholder 2">
            <a:extLst>
              <a:ext uri="{FF2B5EF4-FFF2-40B4-BE49-F238E27FC236}">
                <a16:creationId xmlns:a16="http://schemas.microsoft.com/office/drawing/2014/main" id="{DAC02717-F4EC-2757-A091-8F517899CCB5}"/>
              </a:ext>
            </a:extLst>
          </p:cNvPr>
          <p:cNvSpPr txBox="1">
            <a:spLocks/>
          </p:cNvSpPr>
          <p:nvPr/>
        </p:nvSpPr>
        <p:spPr>
          <a:xfrm>
            <a:off x="10724867" y="5444158"/>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Route #2</a:t>
            </a:r>
          </a:p>
        </p:txBody>
      </p:sp>
      <p:sp>
        <p:nvSpPr>
          <p:cNvPr id="21" name="Right Brace 20">
            <a:extLst>
              <a:ext uri="{FF2B5EF4-FFF2-40B4-BE49-F238E27FC236}">
                <a16:creationId xmlns:a16="http://schemas.microsoft.com/office/drawing/2014/main" id="{694E99A2-3049-E6F0-ECA5-D6DEC723FFB2}"/>
              </a:ext>
            </a:extLst>
          </p:cNvPr>
          <p:cNvSpPr/>
          <p:nvPr/>
        </p:nvSpPr>
        <p:spPr>
          <a:xfrm>
            <a:off x="9886687" y="4623758"/>
            <a:ext cx="838180" cy="321493"/>
          </a:xfrm>
          <a:prstGeom prst="rightBrace">
            <a:avLst>
              <a:gd name="adj1" fmla="val 8333"/>
              <a:gd name="adj2" fmla="val 49433"/>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Content Placeholder 2">
            <a:extLst>
              <a:ext uri="{FF2B5EF4-FFF2-40B4-BE49-F238E27FC236}">
                <a16:creationId xmlns:a16="http://schemas.microsoft.com/office/drawing/2014/main" id="{CFF46EDE-259D-D337-EC9F-9FD5F434EA10}"/>
              </a:ext>
            </a:extLst>
          </p:cNvPr>
          <p:cNvSpPr txBox="1">
            <a:spLocks/>
          </p:cNvSpPr>
          <p:nvPr/>
        </p:nvSpPr>
        <p:spPr>
          <a:xfrm>
            <a:off x="10724867" y="4588840"/>
            <a:ext cx="1322716" cy="356411"/>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rPr>
              <a:t>Break</a:t>
            </a:r>
          </a:p>
        </p:txBody>
      </p:sp>
      <p:sp>
        <p:nvSpPr>
          <p:cNvPr id="23" name="Oval 22">
            <a:extLst>
              <a:ext uri="{FF2B5EF4-FFF2-40B4-BE49-F238E27FC236}">
                <a16:creationId xmlns:a16="http://schemas.microsoft.com/office/drawing/2014/main" id="{F105BF37-06DA-3C45-61A6-B943AA0F6817}"/>
              </a:ext>
            </a:extLst>
          </p:cNvPr>
          <p:cNvSpPr/>
          <p:nvPr/>
        </p:nvSpPr>
        <p:spPr>
          <a:xfrm>
            <a:off x="9470724" y="1983912"/>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530 Nodes</a:t>
            </a:r>
          </a:p>
        </p:txBody>
      </p:sp>
      <p:sp>
        <p:nvSpPr>
          <p:cNvPr id="24" name="Oval 23">
            <a:extLst>
              <a:ext uri="{FF2B5EF4-FFF2-40B4-BE49-F238E27FC236}">
                <a16:creationId xmlns:a16="http://schemas.microsoft.com/office/drawing/2014/main" id="{556BE296-C3D6-1703-8CC8-2DDA8095AFDA}"/>
              </a:ext>
            </a:extLst>
          </p:cNvPr>
          <p:cNvSpPr/>
          <p:nvPr/>
        </p:nvSpPr>
        <p:spPr>
          <a:xfrm>
            <a:off x="9470724" y="3954285"/>
            <a:ext cx="1322716" cy="914400"/>
          </a:xfrm>
          <a:prstGeom prst="ellipse">
            <a:avLst/>
          </a:prstGeom>
          <a:solidFill>
            <a:srgbClr val="81AB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592 Edges</a:t>
            </a:r>
          </a:p>
        </p:txBody>
      </p:sp>
    </p:spTree>
    <p:extLst>
      <p:ext uri="{BB962C8B-B14F-4D97-AF65-F5344CB8AC3E}">
        <p14:creationId xmlns:p14="http://schemas.microsoft.com/office/powerpoint/2010/main" val="28085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xEl>
                                              <p:pRg st="1" end="1"/>
                                            </p:txEl>
                                          </p:spTgt>
                                        </p:tgtEl>
                                      </p:cBhvr>
                                    </p:animEffect>
                                    <p:set>
                                      <p:cBhvr>
                                        <p:cTn id="22" dur="1" fill="hold">
                                          <p:stCondLst>
                                            <p:cond delay="499"/>
                                          </p:stCondLst>
                                        </p:cTn>
                                        <p:tgtEl>
                                          <p:spTgt spid="10">
                                            <p:txEl>
                                              <p:pRg st="1" end="1"/>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xEl>
                                              <p:pRg st="2" end="2"/>
                                            </p:txEl>
                                          </p:spTgt>
                                        </p:tgtEl>
                                      </p:cBhvr>
                                    </p:animEffect>
                                    <p:set>
                                      <p:cBhvr>
                                        <p:cTn id="25" dur="1" fill="hold">
                                          <p:stCondLst>
                                            <p:cond delay="499"/>
                                          </p:stCondLst>
                                        </p:cTn>
                                        <p:tgtEl>
                                          <p:spTgt spid="10">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xEl>
                                              <p:pRg st="3" end="3"/>
                                            </p:txEl>
                                          </p:spTgt>
                                        </p:tgtEl>
                                      </p:cBhvr>
                                    </p:animEffect>
                                    <p:set>
                                      <p:cBhvr>
                                        <p:cTn id="28" dur="1" fill="hold">
                                          <p:stCondLst>
                                            <p:cond delay="499"/>
                                          </p:stCondLst>
                                        </p:cTn>
                                        <p:tgtEl>
                                          <p:spTgt spid="10">
                                            <p:txEl>
                                              <p:pRg st="3" end="3"/>
                                            </p:txEl>
                                          </p:spTgt>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7" grpId="0" animBg="1"/>
      <p:bldP spid="17" grpId="1" animBg="1"/>
      <p:bldP spid="18" grpId="0"/>
      <p:bldP spid="18" grpId="1"/>
      <p:bldP spid="19" grpId="0" animBg="1"/>
      <p:bldP spid="19" grpId="1" animBg="1"/>
      <p:bldP spid="20" grpId="0"/>
      <p:bldP spid="20" grpId="1"/>
      <p:bldP spid="21" grpId="0" animBg="1"/>
      <p:bldP spid="21" grpId="1" animBg="1"/>
      <p:bldP spid="22" grpId="0"/>
      <p:bldP spid="22" grpId="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graphicFrame>
        <p:nvGraphicFramePr>
          <p:cNvPr id="14" name="Content Placeholder 2">
            <a:extLst>
              <a:ext uri="{FF2B5EF4-FFF2-40B4-BE49-F238E27FC236}">
                <a16:creationId xmlns:a16="http://schemas.microsoft.com/office/drawing/2014/main" id="{FFC6331C-DDEB-0CA4-F7C3-D4A240056910}"/>
              </a:ext>
            </a:extLst>
          </p:cNvPr>
          <p:cNvGraphicFramePr>
            <a:graphicFrameLocks noGrp="1"/>
          </p:cNvGraphicFramePr>
          <p:nvPr>
            <p:ph idx="1"/>
            <p:extLst>
              <p:ext uri="{D42A27DB-BD31-4B8C-83A1-F6EECF244321}">
                <p14:modId xmlns:p14="http://schemas.microsoft.com/office/powerpoint/2010/main" val="3012390022"/>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a:t>
            </a:r>
          </a:p>
          <a:p>
            <a:pPr lvl="1">
              <a:lnSpc>
                <a:spcPct val="120000"/>
              </a:lnSpc>
              <a:buClr>
                <a:schemeClr val="bg1"/>
              </a:buClr>
              <a:buFont typeface="Courier New" panose="02070309020205020404" pitchFamily="49" charset="0"/>
              <a:buChar char="o"/>
            </a:pPr>
            <a:r>
              <a:rPr lang="en-US" sz="2000" dirty="0">
                <a:solidFill>
                  <a:schemeClr val="bg1"/>
                </a:solidFill>
              </a:rPr>
              <a:t>Node definition: City estimated to have a population of 100,000 or greater by July 1, 2021, as estimated by the 2020 U.S. Census</a:t>
            </a:r>
          </a:p>
        </p:txBody>
      </p:sp>
      <p:sp>
        <p:nvSpPr>
          <p:cNvPr id="23" name="Oval 22">
            <a:extLst>
              <a:ext uri="{FF2B5EF4-FFF2-40B4-BE49-F238E27FC236}">
                <a16:creationId xmlns:a16="http://schemas.microsoft.com/office/drawing/2014/main" id="{F105BF37-06DA-3C45-61A6-B943AA0F6817}"/>
              </a:ext>
            </a:extLst>
          </p:cNvPr>
          <p:cNvSpPr/>
          <p:nvPr/>
        </p:nvSpPr>
        <p:spPr>
          <a:xfrm>
            <a:off x="6990272" y="2324426"/>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pic>
        <p:nvPicPr>
          <p:cNvPr id="4" name="Picture 3">
            <a:extLst>
              <a:ext uri="{FF2B5EF4-FFF2-40B4-BE49-F238E27FC236}">
                <a16:creationId xmlns:a16="http://schemas.microsoft.com/office/drawing/2014/main" id="{17497AA0-755C-1C88-F198-22359A55CEAC}"/>
              </a:ext>
            </a:extLst>
          </p:cNvPr>
          <p:cNvPicPr>
            <a:picLocks noChangeAspect="1"/>
          </p:cNvPicPr>
          <p:nvPr/>
        </p:nvPicPr>
        <p:blipFill>
          <a:blip r:embed="rId8"/>
          <a:stretch>
            <a:fillRect/>
          </a:stretch>
        </p:blipFill>
        <p:spPr>
          <a:xfrm>
            <a:off x="1037508" y="5924658"/>
            <a:ext cx="10116962" cy="885949"/>
          </a:xfrm>
          <a:prstGeom prst="rect">
            <a:avLst/>
          </a:prstGeom>
        </p:spPr>
      </p:pic>
      <p:sp>
        <p:nvSpPr>
          <p:cNvPr id="6" name="Oval 5">
            <a:extLst>
              <a:ext uri="{FF2B5EF4-FFF2-40B4-BE49-F238E27FC236}">
                <a16:creationId xmlns:a16="http://schemas.microsoft.com/office/drawing/2014/main" id="{A22D3DC0-AAC5-F69D-1B0B-20B7BF22225C}"/>
              </a:ext>
            </a:extLst>
          </p:cNvPr>
          <p:cNvSpPr/>
          <p:nvPr/>
        </p:nvSpPr>
        <p:spPr>
          <a:xfrm>
            <a:off x="10581132" y="2324426"/>
            <a:ext cx="154533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Induced</a:t>
            </a:r>
          </a:p>
        </p:txBody>
      </p:sp>
      <p:sp>
        <p:nvSpPr>
          <p:cNvPr id="7" name="Oval 6">
            <a:extLst>
              <a:ext uri="{FF2B5EF4-FFF2-40B4-BE49-F238E27FC236}">
                <a16:creationId xmlns:a16="http://schemas.microsoft.com/office/drawing/2014/main" id="{7CD3E150-2B19-BFE7-573B-89AB0D9D324F}"/>
              </a:ext>
            </a:extLst>
          </p:cNvPr>
          <p:cNvSpPr/>
          <p:nvPr/>
        </p:nvSpPr>
        <p:spPr>
          <a:xfrm>
            <a:off x="10581132" y="3619175"/>
            <a:ext cx="154533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Non-Induced</a:t>
            </a:r>
          </a:p>
        </p:txBody>
      </p:sp>
    </p:spTree>
    <p:extLst>
      <p:ext uri="{BB962C8B-B14F-4D97-AF65-F5344CB8AC3E}">
        <p14:creationId xmlns:p14="http://schemas.microsoft.com/office/powerpoint/2010/main" val="130245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xEl>
                                              <p:pRg st="1" end="1"/>
                                            </p:txEl>
                                          </p:spTgt>
                                        </p:tgtEl>
                                      </p:cBhvr>
                                    </p:animEffect>
                                    <p:set>
                                      <p:cBhvr>
                                        <p:cTn id="12" dur="1" fill="hold">
                                          <p:stCondLst>
                                            <p:cond delay="499"/>
                                          </p:stCondLst>
                                        </p:cTn>
                                        <p:tgtEl>
                                          <p:spTgt spid="10">
                                            <p:txEl>
                                              <p:pRg st="1" end="1"/>
                                            </p:txEl>
                                          </p:spTgt>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3"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181156" y="1463375"/>
            <a:ext cx="7470474" cy="177783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(Induced)</a:t>
            </a:r>
          </a:p>
          <a:p>
            <a:pPr lvl="1">
              <a:lnSpc>
                <a:spcPct val="120000"/>
              </a:lnSpc>
              <a:buClr>
                <a:schemeClr val="bg1"/>
              </a:buClr>
              <a:buFont typeface="Courier New" panose="02070309020205020404" pitchFamily="49" charset="0"/>
              <a:buChar char="o"/>
            </a:pPr>
            <a:r>
              <a:rPr lang="en-US" sz="2000" dirty="0">
                <a:solidFill>
                  <a:schemeClr val="bg1"/>
                </a:solidFill>
              </a:rPr>
              <a:t>Edge exists if:</a:t>
            </a:r>
          </a:p>
          <a:p>
            <a:pPr lvl="2">
              <a:lnSpc>
                <a:spcPct val="120000"/>
              </a:lnSpc>
              <a:buClr>
                <a:schemeClr val="bg1"/>
              </a:buClr>
              <a:buFont typeface="Courier New" panose="02070309020205020404" pitchFamily="49" charset="0"/>
              <a:buChar char="o"/>
            </a:pPr>
            <a:r>
              <a:rPr lang="en-US" sz="1800" dirty="0">
                <a:solidFill>
                  <a:schemeClr val="bg1"/>
                </a:solidFill>
              </a:rPr>
              <a:t>Edge exists in Amtrak Network</a:t>
            </a:r>
          </a:p>
          <a:p>
            <a:pPr lvl="2">
              <a:lnSpc>
                <a:spcPct val="120000"/>
              </a:lnSpc>
              <a:buClr>
                <a:schemeClr val="bg1"/>
              </a:buClr>
              <a:buFont typeface="Courier New" panose="02070309020205020404" pitchFamily="49" charset="0"/>
              <a:buChar char="o"/>
            </a:pPr>
            <a:r>
              <a:rPr lang="en-US" sz="1800" dirty="0">
                <a:solidFill>
                  <a:schemeClr val="bg1"/>
                </a:solidFill>
              </a:rPr>
              <a:t>Both adjacent stations are within a defined city</a:t>
            </a:r>
          </a:p>
          <a:p>
            <a:pPr lvl="1">
              <a:lnSpc>
                <a:spcPct val="120000"/>
              </a:lnSpc>
              <a:buClr>
                <a:schemeClr val="bg1"/>
              </a:buClr>
              <a:buFont typeface="Courier New" panose="02070309020205020404" pitchFamily="49" charset="0"/>
              <a:buChar char="o"/>
            </a:pPr>
            <a:r>
              <a:rPr lang="en-US" sz="2000" dirty="0">
                <a:solidFill>
                  <a:schemeClr val="bg1"/>
                </a:solidFill>
              </a:rPr>
              <a:t>“Direct-Route” Graph</a:t>
            </a:r>
          </a:p>
        </p:txBody>
      </p:sp>
      <p:sp>
        <p:nvSpPr>
          <p:cNvPr id="27" name="Content Placeholder 2">
            <a:extLst>
              <a:ext uri="{FF2B5EF4-FFF2-40B4-BE49-F238E27FC236}">
                <a16:creationId xmlns:a16="http://schemas.microsoft.com/office/drawing/2014/main" id="{9594E956-23F1-4F78-749D-4E2290003F27}"/>
              </a:ext>
            </a:extLst>
          </p:cNvPr>
          <p:cNvSpPr txBox="1">
            <a:spLocks/>
          </p:cNvSpPr>
          <p:nvPr/>
        </p:nvSpPr>
        <p:spPr>
          <a:xfrm>
            <a:off x="181156" y="3959688"/>
            <a:ext cx="7470474" cy="177783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(Non-Induced)</a:t>
            </a:r>
          </a:p>
          <a:p>
            <a:pPr lvl="1">
              <a:lnSpc>
                <a:spcPct val="120000"/>
              </a:lnSpc>
              <a:buClr>
                <a:schemeClr val="bg1"/>
              </a:buClr>
              <a:buFont typeface="Courier New" panose="02070309020205020404" pitchFamily="49" charset="0"/>
              <a:buChar char="o"/>
            </a:pPr>
            <a:r>
              <a:rPr lang="en-US" sz="2000" dirty="0">
                <a:solidFill>
                  <a:schemeClr val="bg1"/>
                </a:solidFill>
              </a:rPr>
              <a:t>Edge exists if:</a:t>
            </a:r>
          </a:p>
          <a:p>
            <a:pPr lvl="2">
              <a:lnSpc>
                <a:spcPct val="120000"/>
              </a:lnSpc>
              <a:buClr>
                <a:schemeClr val="bg1"/>
              </a:buClr>
              <a:buFont typeface="Courier New" panose="02070309020205020404" pitchFamily="49" charset="0"/>
              <a:buChar char="o"/>
            </a:pPr>
            <a:r>
              <a:rPr lang="en-US" sz="1800" dirty="0">
                <a:solidFill>
                  <a:schemeClr val="bg1"/>
                </a:solidFill>
              </a:rPr>
              <a:t>Amtrak route travels between adjacent cities without passing through any other defined cities</a:t>
            </a:r>
          </a:p>
          <a:p>
            <a:pPr lvl="1">
              <a:lnSpc>
                <a:spcPct val="120000"/>
              </a:lnSpc>
              <a:buClr>
                <a:schemeClr val="bg1"/>
              </a:buClr>
              <a:buFont typeface="Courier New" panose="02070309020205020404" pitchFamily="49" charset="0"/>
              <a:buChar char="o"/>
            </a:pPr>
            <a:r>
              <a:rPr lang="en-US" sz="2000" dirty="0">
                <a:solidFill>
                  <a:schemeClr val="bg1"/>
                </a:solidFill>
              </a:rPr>
              <a:t>“Destinations” Graph</a:t>
            </a:r>
          </a:p>
        </p:txBody>
      </p:sp>
      <p:sp>
        <p:nvSpPr>
          <p:cNvPr id="28" name="Oval 27">
            <a:extLst>
              <a:ext uri="{FF2B5EF4-FFF2-40B4-BE49-F238E27FC236}">
                <a16:creationId xmlns:a16="http://schemas.microsoft.com/office/drawing/2014/main" id="{EDAD841A-B626-C74C-4904-866E68AD87EF}"/>
              </a:ext>
            </a:extLst>
          </p:cNvPr>
          <p:cNvSpPr/>
          <p:nvPr/>
        </p:nvSpPr>
        <p:spPr>
          <a:xfrm>
            <a:off x="7651630" y="1865549"/>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sp>
        <p:nvSpPr>
          <p:cNvPr id="29" name="Oval 28">
            <a:extLst>
              <a:ext uri="{FF2B5EF4-FFF2-40B4-BE49-F238E27FC236}">
                <a16:creationId xmlns:a16="http://schemas.microsoft.com/office/drawing/2014/main" id="{A07EAA8B-B98B-0B06-C827-42A2453E147C}"/>
              </a:ext>
            </a:extLst>
          </p:cNvPr>
          <p:cNvSpPr/>
          <p:nvPr/>
        </p:nvSpPr>
        <p:spPr>
          <a:xfrm>
            <a:off x="9394705" y="1865549"/>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74 Edges</a:t>
            </a:r>
          </a:p>
        </p:txBody>
      </p:sp>
      <p:sp>
        <p:nvSpPr>
          <p:cNvPr id="30" name="Oval 29">
            <a:extLst>
              <a:ext uri="{FF2B5EF4-FFF2-40B4-BE49-F238E27FC236}">
                <a16:creationId xmlns:a16="http://schemas.microsoft.com/office/drawing/2014/main" id="{5DC64B16-C2E8-632C-6639-52B48A632D9E}"/>
              </a:ext>
            </a:extLst>
          </p:cNvPr>
          <p:cNvSpPr/>
          <p:nvPr/>
        </p:nvSpPr>
        <p:spPr>
          <a:xfrm>
            <a:off x="7651630" y="4420951"/>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331 Nodes</a:t>
            </a:r>
          </a:p>
        </p:txBody>
      </p:sp>
      <p:sp>
        <p:nvSpPr>
          <p:cNvPr id="31" name="Oval 30">
            <a:extLst>
              <a:ext uri="{FF2B5EF4-FFF2-40B4-BE49-F238E27FC236}">
                <a16:creationId xmlns:a16="http://schemas.microsoft.com/office/drawing/2014/main" id="{DED16B8E-8E92-2DE8-C400-10DD018662F8}"/>
              </a:ext>
            </a:extLst>
          </p:cNvPr>
          <p:cNvSpPr/>
          <p:nvPr/>
        </p:nvSpPr>
        <p:spPr>
          <a:xfrm>
            <a:off x="9394705" y="4420951"/>
            <a:ext cx="1322716"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163 Edges</a:t>
            </a:r>
          </a:p>
        </p:txBody>
      </p:sp>
    </p:spTree>
    <p:extLst>
      <p:ext uri="{BB962C8B-B14F-4D97-AF65-F5344CB8AC3E}">
        <p14:creationId xmlns:p14="http://schemas.microsoft.com/office/powerpoint/2010/main" val="289482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500"/>
                                        <p:tgtEl>
                                          <p:spTgt spid="2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xEl>
                                              <p:pRg st="1" end="1"/>
                                            </p:txEl>
                                          </p:spTgt>
                                        </p:tgtEl>
                                        <p:attrNameLst>
                                          <p:attrName>style.visibility</p:attrName>
                                        </p:attrNameLst>
                                      </p:cBhvr>
                                      <p:to>
                                        <p:strVal val="visible"/>
                                      </p:to>
                                    </p:set>
                                    <p:animEffect transition="in" filter="fade">
                                      <p:cBhvr>
                                        <p:cTn id="40" dur="500"/>
                                        <p:tgtEl>
                                          <p:spTgt spid="2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xEl>
                                              <p:pRg st="2" end="2"/>
                                            </p:txEl>
                                          </p:spTgt>
                                        </p:tgtEl>
                                        <p:attrNameLst>
                                          <p:attrName>style.visibility</p:attrName>
                                        </p:attrNameLst>
                                      </p:cBhvr>
                                      <p:to>
                                        <p:strVal val="visible"/>
                                      </p:to>
                                    </p:set>
                                    <p:animEffect transition="in" filter="fade">
                                      <p:cBhvr>
                                        <p:cTn id="45" dur="500"/>
                                        <p:tgtEl>
                                          <p:spTgt spid="2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animEffect transition="in" filter="fade">
                                      <p:cBhvr>
                                        <p:cTn id="50" dur="500"/>
                                        <p:tgtEl>
                                          <p:spTgt spid="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F76076-A289-4503-0B72-CD34452A9B51}"/>
              </a:ext>
            </a:extLst>
          </p:cNvPr>
          <p:cNvPicPr>
            <a:picLocks noChangeAspect="1"/>
          </p:cNvPicPr>
          <p:nvPr/>
        </p:nvPicPr>
        <p:blipFill rotWithShape="1">
          <a:blip r:embed="rId2"/>
          <a:srcRect t="2677" b="22323"/>
          <a:stretch/>
        </p:blipFill>
        <p:spPr>
          <a:xfrm>
            <a:off x="21"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6263578"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Graph Generation</a:t>
            </a:r>
            <a:endParaRPr lang="en-US" dirty="0">
              <a:solidFill>
                <a:srgbClr val="FFFFFF"/>
              </a:solidFill>
            </a:endParaRPr>
          </a:p>
        </p:txBody>
      </p:sp>
      <p:sp>
        <p:nvSpPr>
          <p:cNvPr id="10" name="Content Placeholder 2">
            <a:extLst>
              <a:ext uri="{FF2B5EF4-FFF2-40B4-BE49-F238E27FC236}">
                <a16:creationId xmlns:a16="http://schemas.microsoft.com/office/drawing/2014/main" id="{B7DA5841-E9A0-9801-2A48-461426105D94}"/>
              </a:ext>
            </a:extLst>
          </p:cNvPr>
          <p:cNvSpPr txBox="1">
            <a:spLocks/>
          </p:cNvSpPr>
          <p:nvPr/>
        </p:nvSpPr>
        <p:spPr>
          <a:xfrm>
            <a:off x="7999245" y="393159"/>
            <a:ext cx="2638244" cy="48097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Induced Graph</a:t>
            </a:r>
          </a:p>
        </p:txBody>
      </p:sp>
      <p:pic>
        <p:nvPicPr>
          <p:cNvPr id="9" name="Picture 8">
            <a:extLst>
              <a:ext uri="{FF2B5EF4-FFF2-40B4-BE49-F238E27FC236}">
                <a16:creationId xmlns:a16="http://schemas.microsoft.com/office/drawing/2014/main" id="{C6AB8060-6A6C-7171-A539-8FE37AB9EAA2}"/>
              </a:ext>
            </a:extLst>
          </p:cNvPr>
          <p:cNvPicPr>
            <a:picLocks noChangeAspect="1"/>
          </p:cNvPicPr>
          <p:nvPr/>
        </p:nvPicPr>
        <p:blipFill rotWithShape="1">
          <a:blip r:embed="rId3"/>
          <a:srcRect t="64986"/>
          <a:stretch/>
        </p:blipFill>
        <p:spPr>
          <a:xfrm>
            <a:off x="321482" y="2286144"/>
            <a:ext cx="6212668" cy="2927855"/>
          </a:xfrm>
          <a:prstGeom prst="rect">
            <a:avLst/>
          </a:prstGeom>
        </p:spPr>
      </p:pic>
      <p:sp>
        <p:nvSpPr>
          <p:cNvPr id="4" name="Content Placeholder 2">
            <a:extLst>
              <a:ext uri="{FF2B5EF4-FFF2-40B4-BE49-F238E27FC236}">
                <a16:creationId xmlns:a16="http://schemas.microsoft.com/office/drawing/2014/main" id="{419323F3-93E0-E99A-8EA6-1FD9E1597D4D}"/>
              </a:ext>
            </a:extLst>
          </p:cNvPr>
          <p:cNvSpPr txBox="1">
            <a:spLocks/>
          </p:cNvSpPr>
          <p:nvPr/>
        </p:nvSpPr>
        <p:spPr>
          <a:xfrm>
            <a:off x="181156" y="1120475"/>
            <a:ext cx="7470474" cy="17778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Populous U.S. City Network Mappings</a:t>
            </a:r>
            <a:endParaRPr lang="en-US" sz="2000" dirty="0">
              <a:solidFill>
                <a:schemeClr val="bg1"/>
              </a:solidFill>
            </a:endParaRPr>
          </a:p>
        </p:txBody>
      </p:sp>
      <p:pic>
        <p:nvPicPr>
          <p:cNvPr id="6" name="Graphic 5" descr="Checkbox Checked with solid fill">
            <a:extLst>
              <a:ext uri="{FF2B5EF4-FFF2-40B4-BE49-F238E27FC236}">
                <a16:creationId xmlns:a16="http://schemas.microsoft.com/office/drawing/2014/main" id="{8115687D-0678-B3E4-4B54-8B9E862BBC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4350872"/>
            <a:ext cx="457200" cy="457200"/>
          </a:xfrm>
          <a:prstGeom prst="rect">
            <a:avLst/>
          </a:prstGeom>
        </p:spPr>
      </p:pic>
      <p:pic>
        <p:nvPicPr>
          <p:cNvPr id="7" name="Graphic 6" descr="Checkbox Checked with solid fill">
            <a:extLst>
              <a:ext uri="{FF2B5EF4-FFF2-40B4-BE49-F238E27FC236}">
                <a16:creationId xmlns:a16="http://schemas.microsoft.com/office/drawing/2014/main" id="{5C303529-1C79-F18E-D547-11211E044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4654084"/>
            <a:ext cx="457200" cy="457200"/>
          </a:xfrm>
          <a:prstGeom prst="rect">
            <a:avLst/>
          </a:prstGeom>
        </p:spPr>
      </p:pic>
      <p:pic>
        <p:nvPicPr>
          <p:cNvPr id="8" name="Graphic 7" descr="Checkbox Crossed with solid fill">
            <a:extLst>
              <a:ext uri="{FF2B5EF4-FFF2-40B4-BE49-F238E27FC236}">
                <a16:creationId xmlns:a16="http://schemas.microsoft.com/office/drawing/2014/main" id="{BF5E1010-CA28-8CFB-C050-FC7D4E33DD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4052106"/>
            <a:ext cx="457200" cy="457200"/>
          </a:xfrm>
          <a:prstGeom prst="rect">
            <a:avLst/>
          </a:prstGeom>
        </p:spPr>
      </p:pic>
      <p:pic>
        <p:nvPicPr>
          <p:cNvPr id="11" name="Graphic 10" descr="Checkbox Crossed with solid fill">
            <a:extLst>
              <a:ext uri="{FF2B5EF4-FFF2-40B4-BE49-F238E27FC236}">
                <a16:creationId xmlns:a16="http://schemas.microsoft.com/office/drawing/2014/main" id="{DDC02EA2-F3CB-99F4-80CB-BB75B0DD25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3766626"/>
            <a:ext cx="457200" cy="457200"/>
          </a:xfrm>
          <a:prstGeom prst="rect">
            <a:avLst/>
          </a:prstGeom>
        </p:spPr>
      </p:pic>
      <p:pic>
        <p:nvPicPr>
          <p:cNvPr id="12" name="Graphic 11" descr="Checkbox Crossed with solid fill">
            <a:extLst>
              <a:ext uri="{FF2B5EF4-FFF2-40B4-BE49-F238E27FC236}">
                <a16:creationId xmlns:a16="http://schemas.microsoft.com/office/drawing/2014/main" id="{3B71E99C-89EB-0FEE-568F-7B0A24F89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3477635"/>
            <a:ext cx="457200" cy="457200"/>
          </a:xfrm>
          <a:prstGeom prst="rect">
            <a:avLst/>
          </a:prstGeom>
        </p:spPr>
      </p:pic>
      <p:pic>
        <p:nvPicPr>
          <p:cNvPr id="15" name="Graphic 14" descr="Checkbox Checked with solid fill">
            <a:extLst>
              <a:ext uri="{FF2B5EF4-FFF2-40B4-BE49-F238E27FC236}">
                <a16:creationId xmlns:a16="http://schemas.microsoft.com/office/drawing/2014/main" id="{B9365CBE-EC36-427D-F118-041505033F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3189927"/>
            <a:ext cx="457200" cy="457200"/>
          </a:xfrm>
          <a:prstGeom prst="rect">
            <a:avLst/>
          </a:prstGeom>
        </p:spPr>
      </p:pic>
      <p:pic>
        <p:nvPicPr>
          <p:cNvPr id="16" name="Graphic 15" descr="Checkbox Crossed with solid fill">
            <a:extLst>
              <a:ext uri="{FF2B5EF4-FFF2-40B4-BE49-F238E27FC236}">
                <a16:creationId xmlns:a16="http://schemas.microsoft.com/office/drawing/2014/main" id="{3A9CCAAD-B923-EB58-F3E6-EEAE7D256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2904307"/>
            <a:ext cx="457200" cy="457200"/>
          </a:xfrm>
          <a:prstGeom prst="rect">
            <a:avLst/>
          </a:prstGeom>
        </p:spPr>
      </p:pic>
      <p:pic>
        <p:nvPicPr>
          <p:cNvPr id="18" name="Graphic 17" descr="Checkbox Crossed with solid fill">
            <a:extLst>
              <a:ext uri="{FF2B5EF4-FFF2-40B4-BE49-F238E27FC236}">
                <a16:creationId xmlns:a16="http://schemas.microsoft.com/office/drawing/2014/main" id="{11FA6A92-D74D-6E6B-BF2F-BA734B7D6D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2302" y="2620105"/>
            <a:ext cx="457200" cy="457200"/>
          </a:xfrm>
          <a:prstGeom prst="rect">
            <a:avLst/>
          </a:prstGeom>
        </p:spPr>
      </p:pic>
      <p:pic>
        <p:nvPicPr>
          <p:cNvPr id="23" name="Graphic 22" descr="Checkbox Checked with solid fill">
            <a:extLst>
              <a:ext uri="{FF2B5EF4-FFF2-40B4-BE49-F238E27FC236}">
                <a16:creationId xmlns:a16="http://schemas.microsoft.com/office/drawing/2014/main" id="{0A320D2D-E4E6-2E1C-E1ED-FE367566D8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302" y="2336675"/>
            <a:ext cx="457200" cy="457200"/>
          </a:xfrm>
          <a:prstGeom prst="rect">
            <a:avLst/>
          </a:prstGeom>
        </p:spPr>
      </p:pic>
      <p:sp>
        <p:nvSpPr>
          <p:cNvPr id="28" name="Oval 27">
            <a:extLst>
              <a:ext uri="{FF2B5EF4-FFF2-40B4-BE49-F238E27FC236}">
                <a16:creationId xmlns:a16="http://schemas.microsoft.com/office/drawing/2014/main" id="{981549D1-4595-2743-6A5A-12FF247CA9DE}"/>
              </a:ext>
            </a:extLst>
          </p:cNvPr>
          <p:cNvSpPr/>
          <p:nvPr/>
        </p:nvSpPr>
        <p:spPr>
          <a:xfrm>
            <a:off x="6629975" y="998869"/>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Springfield, MA</a:t>
            </a:r>
          </a:p>
        </p:txBody>
      </p:sp>
      <p:sp>
        <p:nvSpPr>
          <p:cNvPr id="29" name="Oval 28">
            <a:extLst>
              <a:ext uri="{FF2B5EF4-FFF2-40B4-BE49-F238E27FC236}">
                <a16:creationId xmlns:a16="http://schemas.microsoft.com/office/drawing/2014/main" id="{CBD8E728-DEC4-947F-55FC-0BA6B9F204C5}"/>
              </a:ext>
            </a:extLst>
          </p:cNvPr>
          <p:cNvSpPr/>
          <p:nvPr/>
        </p:nvSpPr>
        <p:spPr>
          <a:xfrm>
            <a:off x="9816284" y="985647"/>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Hartford, CT</a:t>
            </a:r>
          </a:p>
        </p:txBody>
      </p:sp>
      <p:sp>
        <p:nvSpPr>
          <p:cNvPr id="31" name="Oval 30">
            <a:extLst>
              <a:ext uri="{FF2B5EF4-FFF2-40B4-BE49-F238E27FC236}">
                <a16:creationId xmlns:a16="http://schemas.microsoft.com/office/drawing/2014/main" id="{C26C2A13-153B-8407-C431-6726F3C47818}"/>
              </a:ext>
            </a:extLst>
          </p:cNvPr>
          <p:cNvSpPr/>
          <p:nvPr/>
        </p:nvSpPr>
        <p:spPr>
          <a:xfrm>
            <a:off x="8221087" y="2383596"/>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Haven, CT</a:t>
            </a:r>
          </a:p>
        </p:txBody>
      </p:sp>
      <p:sp>
        <p:nvSpPr>
          <p:cNvPr id="32" name="Content Placeholder 2">
            <a:extLst>
              <a:ext uri="{FF2B5EF4-FFF2-40B4-BE49-F238E27FC236}">
                <a16:creationId xmlns:a16="http://schemas.microsoft.com/office/drawing/2014/main" id="{54E8D6D5-0E92-DA6C-6D8F-3DEC0269EC75}"/>
              </a:ext>
            </a:extLst>
          </p:cNvPr>
          <p:cNvSpPr txBox="1">
            <a:spLocks/>
          </p:cNvSpPr>
          <p:nvPr/>
        </p:nvSpPr>
        <p:spPr>
          <a:xfrm>
            <a:off x="7727255" y="3560005"/>
            <a:ext cx="3423489" cy="48097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solidFill>
                  <a:schemeClr val="bg1"/>
                </a:solidFill>
              </a:rPr>
              <a:t>Non-Induced Graph</a:t>
            </a:r>
          </a:p>
        </p:txBody>
      </p:sp>
      <p:sp>
        <p:nvSpPr>
          <p:cNvPr id="33" name="Oval 32">
            <a:extLst>
              <a:ext uri="{FF2B5EF4-FFF2-40B4-BE49-F238E27FC236}">
                <a16:creationId xmlns:a16="http://schemas.microsoft.com/office/drawing/2014/main" id="{1DC22BA2-E135-4291-D77B-6F002451BA15}"/>
              </a:ext>
            </a:extLst>
          </p:cNvPr>
          <p:cNvSpPr/>
          <p:nvPr/>
        </p:nvSpPr>
        <p:spPr>
          <a:xfrm>
            <a:off x="6620559" y="4168928"/>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Springfield, MA</a:t>
            </a:r>
          </a:p>
        </p:txBody>
      </p:sp>
      <p:sp>
        <p:nvSpPr>
          <p:cNvPr id="34" name="Oval 33">
            <a:extLst>
              <a:ext uri="{FF2B5EF4-FFF2-40B4-BE49-F238E27FC236}">
                <a16:creationId xmlns:a16="http://schemas.microsoft.com/office/drawing/2014/main" id="{59B7F1D2-9137-08F0-4E86-CAC88391A44A}"/>
              </a:ext>
            </a:extLst>
          </p:cNvPr>
          <p:cNvSpPr/>
          <p:nvPr/>
        </p:nvSpPr>
        <p:spPr>
          <a:xfrm>
            <a:off x="9784316" y="4168928"/>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Hartford, CT</a:t>
            </a:r>
          </a:p>
        </p:txBody>
      </p:sp>
      <p:sp>
        <p:nvSpPr>
          <p:cNvPr id="35" name="Oval 34">
            <a:extLst>
              <a:ext uri="{FF2B5EF4-FFF2-40B4-BE49-F238E27FC236}">
                <a16:creationId xmlns:a16="http://schemas.microsoft.com/office/drawing/2014/main" id="{E8933FEE-8738-B1D0-28D6-0E4371CFA6D7}"/>
              </a:ext>
            </a:extLst>
          </p:cNvPr>
          <p:cNvSpPr/>
          <p:nvPr/>
        </p:nvSpPr>
        <p:spPr>
          <a:xfrm>
            <a:off x="8211671" y="5553655"/>
            <a:ext cx="2194560" cy="914400"/>
          </a:xfrm>
          <a:prstGeom prst="ellipse">
            <a:avLst/>
          </a:prstGeom>
          <a:solidFill>
            <a:srgbClr val="81AB94"/>
          </a:solidFill>
          <a:ln w="19050">
            <a:solidFill>
              <a:srgbClr val="D8E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Haven, CT</a:t>
            </a:r>
          </a:p>
        </p:txBody>
      </p:sp>
      <p:cxnSp>
        <p:nvCxnSpPr>
          <p:cNvPr id="40" name="Connector: Curved 39">
            <a:extLst>
              <a:ext uri="{FF2B5EF4-FFF2-40B4-BE49-F238E27FC236}">
                <a16:creationId xmlns:a16="http://schemas.microsoft.com/office/drawing/2014/main" id="{A620AB8B-91D1-3255-46A1-ED02E6ED0478}"/>
              </a:ext>
            </a:extLst>
          </p:cNvPr>
          <p:cNvCxnSpPr>
            <a:cxnSpLocks/>
            <a:stCxn id="31" idx="1"/>
            <a:endCxn id="31" idx="2"/>
          </p:cNvCxnSpPr>
          <p:nvPr/>
        </p:nvCxnSpPr>
        <p:spPr>
          <a:xfrm rot="16200000" flipH="1" flipV="1">
            <a:off x="8220135" y="2518458"/>
            <a:ext cx="323289" cy="321386"/>
          </a:xfrm>
          <a:prstGeom prst="curvedConnector4">
            <a:avLst>
              <a:gd name="adj1" fmla="val -62045"/>
              <a:gd name="adj2" fmla="val 17112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B7BCBF88-5710-0EC6-9E92-2870B2377E72}"/>
              </a:ext>
            </a:extLst>
          </p:cNvPr>
          <p:cNvCxnSpPr>
            <a:cxnSpLocks/>
            <a:stCxn id="34" idx="4"/>
            <a:endCxn id="35" idx="6"/>
          </p:cNvCxnSpPr>
          <p:nvPr/>
        </p:nvCxnSpPr>
        <p:spPr>
          <a:xfrm rot="5400000">
            <a:off x="10180151" y="5309409"/>
            <a:ext cx="927527" cy="475365"/>
          </a:xfrm>
          <a:prstGeom prst="curvedConnector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9039772-8DF0-9BC0-95A6-B5F47C7A276C}"/>
              </a:ext>
            </a:extLst>
          </p:cNvPr>
          <p:cNvCxnSpPr>
            <a:cxnSpLocks/>
            <a:stCxn id="35" idx="1"/>
            <a:endCxn id="35" idx="2"/>
          </p:cNvCxnSpPr>
          <p:nvPr/>
        </p:nvCxnSpPr>
        <p:spPr>
          <a:xfrm rot="16200000" flipH="1" flipV="1">
            <a:off x="8210719" y="5688517"/>
            <a:ext cx="323289" cy="321386"/>
          </a:xfrm>
          <a:prstGeom prst="curvedConnector4">
            <a:avLst>
              <a:gd name="adj1" fmla="val -57920"/>
              <a:gd name="adj2" fmla="val 17112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08E3C2-A60D-1B06-A00D-5F62C3699118}"/>
              </a:ext>
            </a:extLst>
          </p:cNvPr>
          <p:cNvCxnSpPr>
            <a:cxnSpLocks/>
            <a:stCxn id="33" idx="6"/>
            <a:endCxn id="34" idx="2"/>
          </p:cNvCxnSpPr>
          <p:nvPr/>
        </p:nvCxnSpPr>
        <p:spPr>
          <a:xfrm>
            <a:off x="8815119" y="4626128"/>
            <a:ext cx="9691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73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animBg="1"/>
      <p:bldP spid="29" grpId="0" animBg="1"/>
      <p:bldP spid="31" grpId="0" animBg="1"/>
      <p:bldP spid="32" grpId="0"/>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144BC61-92F3-507E-B1CF-8ED7AA077E13}"/>
              </a:ext>
            </a:extLst>
          </p:cNvPr>
          <p:cNvGraphicFramePr>
            <a:graphicFrameLocks noGrp="1"/>
          </p:cNvGraphicFramePr>
          <p:nvPr>
            <p:ph idx="1"/>
            <p:extLst>
              <p:ext uri="{D42A27DB-BD31-4B8C-83A1-F6EECF244321}">
                <p14:modId xmlns:p14="http://schemas.microsoft.com/office/powerpoint/2010/main" val="3879143332"/>
              </p:ext>
            </p:extLst>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857EAA3-1994-3F12-280B-E9E2575C6A85}"/>
              </a:ext>
            </a:extLst>
          </p:cNvPr>
          <p:cNvSpPr/>
          <p:nvPr/>
        </p:nvSpPr>
        <p:spPr>
          <a:xfrm>
            <a:off x="1069977" y="2125523"/>
            <a:ext cx="2596572" cy="38503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6BA07-0D2D-B3E6-E926-C656B4DDE797}"/>
              </a:ext>
            </a:extLst>
          </p:cNvPr>
          <p:cNvSpPr>
            <a:spLocks noGrp="1"/>
          </p:cNvSpPr>
          <p:nvPr>
            <p:ph type="title"/>
          </p:nvPr>
        </p:nvSpPr>
        <p:spPr/>
        <p:txBody>
          <a:bodyPr>
            <a:normAutofit/>
          </a:bodyPr>
          <a:lstStyle/>
          <a:p>
            <a:r>
              <a:rPr lang="en-US" sz="6400" dirty="0">
                <a:ln w="12700" cap="rnd">
                  <a:solidFill>
                    <a:schemeClr val="bg1">
                      <a:alpha val="80000"/>
                    </a:schemeClr>
                  </a:solidFill>
                </a:ln>
                <a:gradFill>
                  <a:gsLst>
                    <a:gs pos="100000">
                      <a:schemeClr val="accent3">
                        <a:lumMod val="50000"/>
                        <a:alpha val="68000"/>
                      </a:schemeClr>
                    </a:gs>
                    <a:gs pos="0">
                      <a:schemeClr val="accent1"/>
                    </a:gs>
                  </a:gsLst>
                  <a:lin ang="0" scaled="1"/>
                </a:gradFill>
              </a:rPr>
              <a:t>Analysis</a:t>
            </a:r>
          </a:p>
        </p:txBody>
      </p:sp>
      <p:sp>
        <p:nvSpPr>
          <p:cNvPr id="3" name="Rectangle 2">
            <a:extLst>
              <a:ext uri="{FF2B5EF4-FFF2-40B4-BE49-F238E27FC236}">
                <a16:creationId xmlns:a16="http://schemas.microsoft.com/office/drawing/2014/main" id="{4805477D-CAAB-B170-0734-B9090CED61F3}"/>
              </a:ext>
            </a:extLst>
          </p:cNvPr>
          <p:cNvSpPr/>
          <p:nvPr/>
        </p:nvSpPr>
        <p:spPr>
          <a:xfrm>
            <a:off x="3564084" y="2141748"/>
            <a:ext cx="2596572" cy="38503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DE9F39-5208-77F1-4D03-4860D6455882}"/>
              </a:ext>
            </a:extLst>
          </p:cNvPr>
          <p:cNvSpPr/>
          <p:nvPr/>
        </p:nvSpPr>
        <p:spPr>
          <a:xfrm>
            <a:off x="6263121" y="2125521"/>
            <a:ext cx="2596572" cy="38503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4914BF-0E2B-EC3F-AA1B-A08A3AC4496F}"/>
              </a:ext>
            </a:extLst>
          </p:cNvPr>
          <p:cNvSpPr/>
          <p:nvPr/>
        </p:nvSpPr>
        <p:spPr>
          <a:xfrm>
            <a:off x="8859693" y="2125520"/>
            <a:ext cx="2596572" cy="38503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8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43DA4ED9-2509-7F4E-14FE-D8F58DEFA0B1}"/>
              </a:ext>
            </a:extLst>
          </p:cNvPr>
          <p:cNvPicPr>
            <a:picLocks noChangeAspect="1"/>
          </p:cNvPicPr>
          <p:nvPr/>
        </p:nvPicPr>
        <p:blipFill rotWithShape="1">
          <a:blip r:embed="rId2"/>
          <a:srcRect t="2677" b="22323"/>
          <a:stretch/>
        </p:blipFill>
        <p:spPr>
          <a:xfrm>
            <a:off x="0" y="0"/>
            <a:ext cx="12191979" cy="6858000"/>
          </a:xfrm>
          <a:prstGeom prst="rect">
            <a:avLst/>
          </a:prstGeom>
        </p:spPr>
      </p:pic>
      <p:sp>
        <p:nvSpPr>
          <p:cNvPr id="2" name="Title 1">
            <a:extLst>
              <a:ext uri="{FF2B5EF4-FFF2-40B4-BE49-F238E27FC236}">
                <a16:creationId xmlns:a16="http://schemas.microsoft.com/office/drawing/2014/main" id="{D616C5AE-816A-C82D-3539-D726E9C0C073}"/>
              </a:ext>
            </a:extLst>
          </p:cNvPr>
          <p:cNvSpPr>
            <a:spLocks noGrp="1"/>
          </p:cNvSpPr>
          <p:nvPr>
            <p:ph type="title"/>
          </p:nvPr>
        </p:nvSpPr>
        <p:spPr>
          <a:xfrm>
            <a:off x="181156" y="146823"/>
            <a:ext cx="10688127" cy="973652"/>
          </a:xfrm>
        </p:spPr>
        <p:txBody>
          <a:bodyPr vert="horz" lIns="91440" tIns="45720" rIns="91440" bIns="45720" rtlCol="0" anchor="t">
            <a:normAutofit/>
          </a:bodyPr>
          <a:lstStyle/>
          <a:p>
            <a:pPr algn="just"/>
            <a:r>
              <a:rPr lang="en-US" sz="5400" dirty="0">
                <a:ln w="12700" cap="rnd">
                  <a:solidFill>
                    <a:schemeClr val="bg1">
                      <a:alpha val="80000"/>
                    </a:schemeClr>
                  </a:solidFill>
                </a:ln>
                <a:gradFill>
                  <a:gsLst>
                    <a:gs pos="100000">
                      <a:schemeClr val="accent3">
                        <a:lumMod val="50000"/>
                        <a:alpha val="68000"/>
                      </a:schemeClr>
                    </a:gs>
                    <a:gs pos="0">
                      <a:schemeClr val="accent1"/>
                    </a:gs>
                  </a:gsLst>
                  <a:lin ang="0" scaled="1"/>
                </a:gradFill>
              </a:rPr>
              <a:t>Components &amp; Diameter</a:t>
            </a:r>
            <a:endParaRPr lang="en-US" dirty="0">
              <a:solidFill>
                <a:srgbClr val="FFFFFF"/>
              </a:solidFill>
            </a:endParaRPr>
          </a:p>
        </p:txBody>
      </p:sp>
      <p:sp>
        <p:nvSpPr>
          <p:cNvPr id="25" name="Content Placeholder 2">
            <a:extLst>
              <a:ext uri="{FF2B5EF4-FFF2-40B4-BE49-F238E27FC236}">
                <a16:creationId xmlns:a16="http://schemas.microsoft.com/office/drawing/2014/main" id="{BF38A68D-052C-3C4D-8AD0-52022B99A3F0}"/>
              </a:ext>
            </a:extLst>
          </p:cNvPr>
          <p:cNvSpPr txBox="1">
            <a:spLocks/>
          </p:cNvSpPr>
          <p:nvPr/>
        </p:nvSpPr>
        <p:spPr>
          <a:xfrm>
            <a:off x="338228" y="3864634"/>
            <a:ext cx="11434672" cy="270761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b="1" dirty="0">
                <a:solidFill>
                  <a:schemeClr val="bg1"/>
                </a:solidFill>
              </a:rPr>
              <a:t>Discuss</a:t>
            </a:r>
          </a:p>
          <a:p>
            <a:pPr lvl="1">
              <a:lnSpc>
                <a:spcPct val="120000"/>
              </a:lnSpc>
              <a:buClr>
                <a:schemeClr val="bg1"/>
              </a:buClr>
              <a:buFont typeface="Courier New" panose="02070309020205020404" pitchFamily="49" charset="0"/>
              <a:buChar char="o"/>
            </a:pPr>
            <a:r>
              <a:rPr lang="en-US" sz="1800" dirty="0">
                <a:solidFill>
                  <a:schemeClr val="bg1"/>
                </a:solidFill>
              </a:rPr>
              <a:t>Why do the sampled graphs have so many more components?</a:t>
            </a:r>
          </a:p>
          <a:p>
            <a:pPr lvl="1">
              <a:lnSpc>
                <a:spcPct val="120000"/>
              </a:lnSpc>
              <a:buClr>
                <a:schemeClr val="bg1"/>
              </a:buClr>
              <a:buFont typeface="Courier New" panose="02070309020205020404" pitchFamily="49" charset="0"/>
              <a:buChar char="o"/>
            </a:pPr>
            <a:r>
              <a:rPr lang="en-US" dirty="0">
                <a:solidFill>
                  <a:schemeClr val="bg1"/>
                </a:solidFill>
              </a:rPr>
              <a:t>Why is the diameter of the original graph so large?</a:t>
            </a:r>
          </a:p>
          <a:p>
            <a:pPr lvl="2">
              <a:lnSpc>
                <a:spcPct val="120000"/>
              </a:lnSpc>
              <a:buClr>
                <a:schemeClr val="bg1"/>
              </a:buClr>
              <a:buFont typeface="Courier New" panose="02070309020205020404" pitchFamily="49" charset="0"/>
              <a:buChar char="o"/>
            </a:pPr>
            <a:r>
              <a:rPr lang="en-US" dirty="0">
                <a:solidFill>
                  <a:schemeClr val="bg1"/>
                </a:solidFill>
              </a:rPr>
              <a:t>Structure of transportation networks</a:t>
            </a:r>
          </a:p>
          <a:p>
            <a:pPr lvl="1">
              <a:lnSpc>
                <a:spcPct val="120000"/>
              </a:lnSpc>
              <a:buClr>
                <a:schemeClr val="bg1"/>
              </a:buClr>
              <a:buFont typeface="Courier New" panose="02070309020205020404" pitchFamily="49" charset="0"/>
              <a:buChar char="o"/>
            </a:pPr>
            <a:r>
              <a:rPr lang="en-US" dirty="0">
                <a:solidFill>
                  <a:schemeClr val="bg1"/>
                </a:solidFill>
              </a:rPr>
              <a:t>Why do the original graph and the non-induced graph’s diameter span the continent, but the induced graph stays within California?</a:t>
            </a:r>
          </a:p>
        </p:txBody>
      </p:sp>
      <p:graphicFrame>
        <p:nvGraphicFramePr>
          <p:cNvPr id="3" name="Table 3">
            <a:extLst>
              <a:ext uri="{FF2B5EF4-FFF2-40B4-BE49-F238E27FC236}">
                <a16:creationId xmlns:a16="http://schemas.microsoft.com/office/drawing/2014/main" id="{933F58CD-8FD0-AFCF-B148-1D064325AD6E}"/>
              </a:ext>
            </a:extLst>
          </p:cNvPr>
          <p:cNvGraphicFramePr>
            <a:graphicFrameLocks noGrp="1"/>
          </p:cNvGraphicFramePr>
          <p:nvPr>
            <p:extLst>
              <p:ext uri="{D42A27DB-BD31-4B8C-83A1-F6EECF244321}">
                <p14:modId xmlns:p14="http://schemas.microsoft.com/office/powerpoint/2010/main" val="114383912"/>
              </p:ext>
            </p:extLst>
          </p:nvPr>
        </p:nvGraphicFramePr>
        <p:xfrm>
          <a:off x="181157" y="1267298"/>
          <a:ext cx="11852694" cy="2313180"/>
        </p:xfrm>
        <a:graphic>
          <a:graphicData uri="http://schemas.openxmlformats.org/drawingml/2006/table">
            <a:tbl>
              <a:tblPr firstRow="1" bandRow="1">
                <a:tableStyleId>{5C22544A-7EE6-4342-B048-85BDC9FD1C3A}</a:tableStyleId>
              </a:tblPr>
              <a:tblGrid>
                <a:gridCol w="1871930">
                  <a:extLst>
                    <a:ext uri="{9D8B030D-6E8A-4147-A177-3AD203B41FA5}">
                      <a16:colId xmlns:a16="http://schemas.microsoft.com/office/drawing/2014/main" val="2284237109"/>
                    </a:ext>
                  </a:extLst>
                </a:gridCol>
                <a:gridCol w="3234906">
                  <a:extLst>
                    <a:ext uri="{9D8B030D-6E8A-4147-A177-3AD203B41FA5}">
                      <a16:colId xmlns:a16="http://schemas.microsoft.com/office/drawing/2014/main" val="117860275"/>
                    </a:ext>
                  </a:extLst>
                </a:gridCol>
                <a:gridCol w="3234906">
                  <a:extLst>
                    <a:ext uri="{9D8B030D-6E8A-4147-A177-3AD203B41FA5}">
                      <a16:colId xmlns:a16="http://schemas.microsoft.com/office/drawing/2014/main" val="135205513"/>
                    </a:ext>
                  </a:extLst>
                </a:gridCol>
                <a:gridCol w="3510952">
                  <a:extLst>
                    <a:ext uri="{9D8B030D-6E8A-4147-A177-3AD203B41FA5}">
                      <a16:colId xmlns:a16="http://schemas.microsoft.com/office/drawing/2014/main" val="787142013"/>
                    </a:ext>
                  </a:extLst>
                </a:gridCol>
              </a:tblGrid>
              <a:tr h="370840">
                <a:tc>
                  <a:txBody>
                    <a:bodyPr/>
                    <a:lstStyle/>
                    <a:p>
                      <a:pPr algn="ctr">
                        <a:lnSpc>
                          <a:spcPct val="150000"/>
                        </a:lnSpc>
                      </a:pP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dirty="0"/>
                        <a:t>Amtrak Network</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Non-Induced Graph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t>Induced Graph</a:t>
                      </a:r>
                    </a:p>
                  </a:txBody>
                  <a:tcPr anchor="ctr">
                    <a:lnL w="12700" cap="flat" cmpd="sng" algn="ctr">
                      <a:solidFill>
                        <a:schemeClr val="bg1"/>
                      </a:solidFill>
                      <a:prstDash val="solid"/>
                      <a:round/>
                      <a:headEnd type="none" w="med" len="med"/>
                      <a:tailEnd type="none" w="med" len="med"/>
                    </a:lnL>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extLst>
                  <a:ext uri="{0D108BD9-81ED-4DB2-BD59-A6C34878D82A}">
                    <a16:rowId xmlns:a16="http://schemas.microsoft.com/office/drawing/2014/main" val="2591809688"/>
                  </a:ext>
                </a:extLst>
              </a:tr>
              <a:tr h="370840">
                <a:tc>
                  <a:txBody>
                    <a:bodyPr/>
                    <a:lstStyle/>
                    <a:p>
                      <a:pPr algn="ctr">
                        <a:lnSpc>
                          <a:spcPct val="150000"/>
                        </a:lnSpc>
                      </a:pPr>
                      <a:r>
                        <a:rPr lang="en-US" sz="2000" b="1" dirty="0">
                          <a:solidFill>
                            <a:schemeClr val="bg1"/>
                          </a:solidFill>
                        </a:rPr>
                        <a:t>Components</a:t>
                      </a:r>
                    </a:p>
                  </a:txBody>
                  <a:tcPr anchor="ctr">
                    <a:lnR w="28575" cap="flat" cmpd="sng" algn="ctr">
                      <a:solidFill>
                        <a:schemeClr val="bg1"/>
                      </a:solidFill>
                      <a:prstDash val="solid"/>
                      <a:round/>
                      <a:headEnd type="none" w="med" len="med"/>
                      <a:tailEnd type="none" w="med" len="med"/>
                    </a:lnR>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3</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204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272</a:t>
                      </a:r>
                    </a:p>
                  </a:txBody>
                  <a:tcPr anchor="ctr">
                    <a:lnL w="12700" cap="flat" cmpd="sng" algn="ctr">
                      <a:solidFill>
                        <a:schemeClr val="bg1"/>
                      </a:solidFill>
                      <a:prstDash val="solid"/>
                      <a:round/>
                      <a:headEnd type="none" w="med" len="med"/>
                      <a:tailEnd type="none" w="med" len="med"/>
                    </a:lnL>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276306625"/>
                  </a:ext>
                </a:extLst>
              </a:tr>
              <a:tr h="440082">
                <a:tc>
                  <a:txBody>
                    <a:bodyPr/>
                    <a:lstStyle/>
                    <a:p>
                      <a:pPr algn="ctr">
                        <a:lnSpc>
                          <a:spcPct val="150000"/>
                        </a:lnSpc>
                      </a:pPr>
                      <a:r>
                        <a:rPr lang="en-US" sz="2000" b="1" dirty="0">
                          <a:solidFill>
                            <a:schemeClr val="bg1"/>
                          </a:solidFill>
                        </a:rPr>
                        <a:t>Diameter</a:t>
                      </a:r>
                    </a:p>
                  </a:txBody>
                  <a:tcPr anchor="ctr">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81</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7</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410937527"/>
                  </a:ext>
                </a:extLst>
              </a:tr>
              <a:tr h="138213">
                <a:tc>
                  <a:txBody>
                    <a:bodyPr/>
                    <a:lstStyle/>
                    <a:p>
                      <a:pPr algn="ctr">
                        <a:lnSpc>
                          <a:spcPct val="150000"/>
                        </a:lnSpc>
                      </a:pPr>
                      <a:r>
                        <a:rPr lang="en-US" sz="2000" b="1" dirty="0">
                          <a:solidFill>
                            <a:schemeClr val="bg1"/>
                          </a:solidFill>
                        </a:rPr>
                        <a:t>Path</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accent1">
                            <a:shade val="30000"/>
                            <a:satMod val="115000"/>
                            <a:alpha val="50000"/>
                          </a:schemeClr>
                        </a:gs>
                        <a:gs pos="50000">
                          <a:schemeClr val="accent1">
                            <a:shade val="67500"/>
                            <a:satMod val="115000"/>
                            <a:alpha val="50000"/>
                          </a:schemeClr>
                        </a:gs>
                        <a:gs pos="100000">
                          <a:schemeClr val="accent1">
                            <a:shade val="100000"/>
                            <a:satMod val="115000"/>
                            <a:alpha val="50000"/>
                          </a:schemeClr>
                        </a:gs>
                      </a:gsLst>
                      <a:path path="circle">
                        <a:fillToRect l="100000" b="100000"/>
                      </a:path>
                      <a:tileRect t="-100000" r="-100000"/>
                    </a:gradFill>
                  </a:tcPr>
                </a:tc>
                <a:tc>
                  <a:txBody>
                    <a:bodyPr/>
                    <a:lstStyle/>
                    <a:p>
                      <a:pPr algn="ctr">
                        <a:lnSpc>
                          <a:spcPct val="150000"/>
                        </a:lnSpc>
                      </a:pPr>
                      <a:r>
                        <a:rPr lang="en-US" sz="2400" dirty="0">
                          <a:solidFill>
                            <a:schemeClr val="bg1"/>
                          </a:solidFill>
                        </a:rPr>
                        <a:t>San Diego…Miami</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San Diego…Miami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tc>
                  <a:txBody>
                    <a:bodyPr/>
                    <a:lstStyle/>
                    <a:p>
                      <a:pPr algn="ctr">
                        <a:lnSpc>
                          <a:spcPct val="150000"/>
                        </a:lnSpc>
                      </a:pPr>
                      <a:r>
                        <a:rPr lang="en-US" sz="2400" dirty="0">
                          <a:solidFill>
                            <a:schemeClr val="bg1"/>
                          </a:solidFill>
                        </a:rPr>
                        <a:t>Irvine, CA…Ontario, CA</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gradFill flip="none" rotWithShape="1">
                      <a:gsLst>
                        <a:gs pos="0">
                          <a:schemeClr val="tx1">
                            <a:lumMod val="50000"/>
                            <a:lumOff val="50000"/>
                            <a:alpha val="75000"/>
                          </a:schemeClr>
                        </a:gs>
                        <a:gs pos="50000">
                          <a:schemeClr val="bg1">
                            <a:lumMod val="50000"/>
                            <a:alpha val="75000"/>
                          </a:schemeClr>
                        </a:gs>
                        <a:gs pos="100000">
                          <a:schemeClr val="tx1">
                            <a:lumMod val="50000"/>
                            <a:lumOff val="50000"/>
                            <a:alpha val="75000"/>
                          </a:schemeClr>
                        </a:gs>
                      </a:gsLst>
                      <a:lin ang="10800000" scaled="1"/>
                      <a:tileRect/>
                    </a:gradFill>
                  </a:tcPr>
                </a:tc>
                <a:extLst>
                  <a:ext uri="{0D108BD9-81ED-4DB2-BD59-A6C34878D82A}">
                    <a16:rowId xmlns:a16="http://schemas.microsoft.com/office/drawing/2014/main" val="1359928602"/>
                  </a:ext>
                </a:extLst>
              </a:tr>
            </a:tbl>
          </a:graphicData>
        </a:graphic>
      </p:graphicFrame>
      <p:sp>
        <p:nvSpPr>
          <p:cNvPr id="7" name="Rectangle 6">
            <a:extLst>
              <a:ext uri="{FF2B5EF4-FFF2-40B4-BE49-F238E27FC236}">
                <a16:creationId xmlns:a16="http://schemas.microsoft.com/office/drawing/2014/main" id="{14D8F6A3-BA5E-77B1-38FC-2FA8FD08BFAB}"/>
              </a:ext>
            </a:extLst>
          </p:cNvPr>
          <p:cNvSpPr/>
          <p:nvPr/>
        </p:nvSpPr>
        <p:spPr>
          <a:xfrm>
            <a:off x="2143007" y="1911601"/>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235E5-DD2C-B206-774E-399726485D92}"/>
              </a:ext>
            </a:extLst>
          </p:cNvPr>
          <p:cNvSpPr/>
          <p:nvPr/>
        </p:nvSpPr>
        <p:spPr>
          <a:xfrm>
            <a:off x="5354474" y="1916397"/>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2F042F-D726-7DF6-F827-F56509278921}"/>
              </a:ext>
            </a:extLst>
          </p:cNvPr>
          <p:cNvSpPr/>
          <p:nvPr/>
        </p:nvSpPr>
        <p:spPr>
          <a:xfrm>
            <a:off x="8712157" y="1911601"/>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E82C3FE-42C1-FF24-40F3-60C0CCC1E5EF}"/>
              </a:ext>
            </a:extLst>
          </p:cNvPr>
          <p:cNvSpPr/>
          <p:nvPr/>
        </p:nvSpPr>
        <p:spPr>
          <a:xfrm>
            <a:off x="2143007" y="2442212"/>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497882-1806-419A-5DBA-F22176938690}"/>
              </a:ext>
            </a:extLst>
          </p:cNvPr>
          <p:cNvSpPr/>
          <p:nvPr/>
        </p:nvSpPr>
        <p:spPr>
          <a:xfrm>
            <a:off x="5809672" y="2528260"/>
            <a:ext cx="2000544" cy="371152"/>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A37CC6-18F9-ED24-D6FF-F88D78666242}"/>
              </a:ext>
            </a:extLst>
          </p:cNvPr>
          <p:cNvSpPr/>
          <p:nvPr/>
        </p:nvSpPr>
        <p:spPr>
          <a:xfrm>
            <a:off x="8712157" y="2442212"/>
            <a:ext cx="3075535" cy="457200"/>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E2A56B-25CE-27C6-8BDF-71B96A0F6401}"/>
              </a:ext>
            </a:extLst>
          </p:cNvPr>
          <p:cNvSpPr/>
          <p:nvPr/>
        </p:nvSpPr>
        <p:spPr>
          <a:xfrm>
            <a:off x="2143007" y="3044711"/>
            <a:ext cx="3075535" cy="517975"/>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5AA76C-6C91-55F3-4482-B5829869200A}"/>
              </a:ext>
            </a:extLst>
          </p:cNvPr>
          <p:cNvSpPr/>
          <p:nvPr/>
        </p:nvSpPr>
        <p:spPr>
          <a:xfrm>
            <a:off x="5399699" y="3044710"/>
            <a:ext cx="3075535" cy="517975"/>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85F693-BE76-5337-9939-32AE0E2B7EB7}"/>
              </a:ext>
            </a:extLst>
          </p:cNvPr>
          <p:cNvSpPr/>
          <p:nvPr/>
        </p:nvSpPr>
        <p:spPr>
          <a:xfrm>
            <a:off x="8576135" y="3024217"/>
            <a:ext cx="3357246" cy="517975"/>
          </a:xfrm>
          <a:prstGeom prst="rect">
            <a:avLst/>
          </a:prstGeom>
          <a:solidFill>
            <a:srgbClr val="606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68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fade">
                                      <p:cBhvr>
                                        <p:cTn id="52" dur="500"/>
                                        <p:tgtEl>
                                          <p:spTgt spid="2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xEl>
                                              <p:pRg st="1" end="1"/>
                                            </p:txEl>
                                          </p:spTgt>
                                        </p:tgtEl>
                                        <p:attrNameLst>
                                          <p:attrName>style.visibility</p:attrName>
                                        </p:attrNameLst>
                                      </p:cBhvr>
                                      <p:to>
                                        <p:strVal val="visible"/>
                                      </p:to>
                                    </p:set>
                                    <p:animEffect transition="in" filter="fade">
                                      <p:cBhvr>
                                        <p:cTn id="57" dur="500"/>
                                        <p:tgtEl>
                                          <p:spTgt spid="2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xEl>
                                              <p:pRg st="2" end="2"/>
                                            </p:txEl>
                                          </p:spTgt>
                                        </p:tgtEl>
                                        <p:attrNameLst>
                                          <p:attrName>style.visibility</p:attrName>
                                        </p:attrNameLst>
                                      </p:cBhvr>
                                      <p:to>
                                        <p:strVal val="visible"/>
                                      </p:to>
                                    </p:set>
                                    <p:animEffect transition="in" filter="fade">
                                      <p:cBhvr>
                                        <p:cTn id="62" dur="500"/>
                                        <p:tgtEl>
                                          <p:spTgt spid="2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xEl>
                                              <p:pRg st="3" end="3"/>
                                            </p:txEl>
                                          </p:spTgt>
                                        </p:tgtEl>
                                        <p:attrNameLst>
                                          <p:attrName>style.visibility</p:attrName>
                                        </p:attrNameLst>
                                      </p:cBhvr>
                                      <p:to>
                                        <p:strVal val="visible"/>
                                      </p:to>
                                    </p:set>
                                    <p:animEffect transition="in" filter="fade">
                                      <p:cBhvr>
                                        <p:cTn id="67" dur="500"/>
                                        <p:tgtEl>
                                          <p:spTgt spid="25">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xEl>
                                              <p:pRg st="4" end="4"/>
                                            </p:txEl>
                                          </p:spTgt>
                                        </p:tgtEl>
                                        <p:attrNameLst>
                                          <p:attrName>style.visibility</p:attrName>
                                        </p:attrNameLst>
                                      </p:cBhvr>
                                      <p:to>
                                        <p:strVal val="visible"/>
                                      </p:to>
                                    </p:set>
                                    <p:animEffect transition="in" filter="fade">
                                      <p:cBhvr>
                                        <p:cTn id="72"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6" grpId="0" animBg="1"/>
    </p:bldLst>
  </p:timing>
</p:sld>
</file>

<file path=ppt/theme/theme1.xml><?xml version="1.0" encoding="utf-8"?>
<a:theme xmlns:a="http://schemas.openxmlformats.org/drawingml/2006/main" name="FadeVTI">
  <a:themeElements>
    <a:clrScheme name="AnalogousFromLightSeedLeftStep">
      <a:dk1>
        <a:srgbClr val="000000"/>
      </a:dk1>
      <a:lt1>
        <a:srgbClr val="FFFFFF"/>
      </a:lt1>
      <a:dk2>
        <a:srgbClr val="393620"/>
      </a:dk2>
      <a:lt2>
        <a:srgbClr val="E8E2E5"/>
      </a:lt2>
      <a:accent1>
        <a:srgbClr val="81AB94"/>
      </a:accent1>
      <a:accent2>
        <a:srgbClr val="76AD78"/>
      </a:accent2>
      <a:accent3>
        <a:srgbClr val="8FA880"/>
      </a:accent3>
      <a:accent4>
        <a:srgbClr val="9CA671"/>
      </a:accent4>
      <a:accent5>
        <a:srgbClr val="AAA180"/>
      </a:accent5>
      <a:accent6>
        <a:srgbClr val="BA947F"/>
      </a:accent6>
      <a:hlink>
        <a:srgbClr val="AE698F"/>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7422</TotalTime>
  <Words>1201</Words>
  <Application>Microsoft Office PowerPoint</Application>
  <PresentationFormat>Widescreen</PresentationFormat>
  <Paragraphs>245</Paragraphs>
  <Slides>19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Arial</vt:lpstr>
      <vt:lpstr>Avenir Next LT Pro</vt:lpstr>
      <vt:lpstr>Cambria Math</vt:lpstr>
      <vt:lpstr>Courier New</vt:lpstr>
      <vt:lpstr>FadeVTI</vt:lpstr>
      <vt:lpstr>Amtrak Rail Station Network </vt:lpstr>
      <vt:lpstr>Overview</vt:lpstr>
      <vt:lpstr>PowerPoint Presentation</vt:lpstr>
      <vt:lpstr>Graph Generation</vt:lpstr>
      <vt:lpstr>Graph Generation</vt:lpstr>
      <vt:lpstr>Graph Generation</vt:lpstr>
      <vt:lpstr>Graph Generation</vt:lpstr>
      <vt:lpstr>Analysis</vt:lpstr>
      <vt:lpstr>Components &amp; Diameter</vt:lpstr>
      <vt:lpstr>Degree Distribution</vt:lpstr>
      <vt:lpstr>Assortativity</vt:lpstr>
      <vt:lpstr>Assortativity by State</vt:lpstr>
      <vt:lpstr>Scalar Assortativity</vt:lpstr>
      <vt:lpstr>Eigenvector Centrality</vt:lpstr>
      <vt:lpstr>Eigenvector Centrality</vt:lpstr>
      <vt:lpstr>Betweenness Centrality</vt:lpstr>
      <vt:lpstr>Betweenness Centrality</vt:lpstr>
      <vt:lpstr>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Amtrak Rail Station Network</dc:title>
  <dc:creator>Kogel, Tanner Jay</dc:creator>
  <cp:lastModifiedBy>Kogel, Tanner Jay</cp:lastModifiedBy>
  <cp:revision>16</cp:revision>
  <dcterms:created xsi:type="dcterms:W3CDTF">2023-04-17T20:50:55Z</dcterms:created>
  <dcterms:modified xsi:type="dcterms:W3CDTF">2023-04-23T22:30:36Z</dcterms:modified>
</cp:coreProperties>
</file>